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633F"/>
    <a:srgbClr val="FF0066"/>
    <a:srgbClr val="FFCC00"/>
    <a:srgbClr val="FFFF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65000">
              <a:schemeClr val="bg2">
                <a:tint val="45000"/>
                <a:shade val="99000"/>
                <a:satMod val="350000"/>
                <a:alpha val="63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esktop\фото район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" b="100000" l="0" r="993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8" y="798193"/>
            <a:ext cx="2682043" cy="4005064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2239" y="1361346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imSun" panose="02010600030101010101" pitchFamily="2" charset="-122"/>
              </a:rPr>
              <a:t>95 лет</a:t>
            </a:r>
            <a:endParaRPr lang="ru-RU" sz="4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SimSun" panose="02010600030101010101" pitchFamily="2" charset="-122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48852" y="2800725"/>
            <a:ext cx="48276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all" spc="0" dirty="0" err="1" smtClean="0">
                <a:ln w="0"/>
                <a:solidFill>
                  <a:srgbClr val="E5633F"/>
                </a:solidFill>
                <a:effectLst>
                  <a:reflection blurRad="12700" stA="50000" endPos="50000" dist="5000" dir="5400000" sy="-100000" rotWithShape="0"/>
                </a:effectLst>
              </a:rPr>
              <a:t>Глазовскому</a:t>
            </a:r>
            <a:r>
              <a:rPr lang="ru-RU" sz="5400" b="1" i="1" cap="all" spc="0" dirty="0" smtClean="0">
                <a:ln w="0"/>
                <a:solidFill>
                  <a:srgbClr val="E5633F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ru-RU" sz="5400" b="1" i="1" cap="all" spc="0" dirty="0" smtClean="0">
                <a:ln w="0"/>
                <a:solidFill>
                  <a:srgbClr val="E5633F"/>
                </a:solidFill>
                <a:effectLst>
                  <a:reflection blurRad="12700" stA="50000" endPos="50000" dist="5000" dir="5400000" sy="-100000" rotWithShape="0"/>
                </a:effectLst>
              </a:rPr>
              <a:t>району </a:t>
            </a:r>
            <a:endParaRPr lang="ru-RU" sz="5400" b="1" i="1" cap="all" spc="0" dirty="0">
              <a:ln w="0"/>
              <a:solidFill>
                <a:srgbClr val="E5633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27308"/>
            <a:ext cx="5334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9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536"/>
            <a:ext cx="512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Парзинский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58646"/>
            <a:ext cx="50494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Законом 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</a:t>
            </a:r>
            <a:r>
              <a:rPr lang="ru-RU" sz="1600" dirty="0" err="1">
                <a:solidFill>
                  <a:schemeClr val="bg1"/>
                </a:solidFill>
              </a:rPr>
              <a:t>Парзинское</a:t>
            </a:r>
            <a:r>
              <a:rPr lang="ru-RU" sz="1600" dirty="0">
                <a:solidFill>
                  <a:schemeClr val="bg1"/>
                </a:solidFill>
              </a:rPr>
              <a:t>" (сельское поселение) в составе следующих населённых пунктов: </a:t>
            </a:r>
            <a:r>
              <a:rPr lang="ru-RU" sz="1600" dirty="0" err="1" smtClean="0">
                <a:solidFill>
                  <a:schemeClr val="bg1"/>
                </a:solidFill>
              </a:rPr>
              <a:t>с.Парзи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(административный центр муниципального образования), </a:t>
            </a:r>
            <a:r>
              <a:rPr lang="ru-RU" sz="1600" dirty="0" err="1" smtClean="0">
                <a:solidFill>
                  <a:schemeClr val="bg1"/>
                </a:solidFill>
              </a:rPr>
              <a:t>д.Абагурт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д.Главатских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д.Новые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Парзи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д.Озегвай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д.Тек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д.Учхоз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д.Чебершур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д.Ягошур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36756" y="3786676"/>
            <a:ext cx="3110048" cy="1872208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5796136" y="596350"/>
            <a:ext cx="2880320" cy="196855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5760132" y="3856320"/>
            <a:ext cx="2952328" cy="1732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5956" y="2768030"/>
            <a:ext cx="306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Районный праздник "</a:t>
            </a:r>
            <a:r>
              <a:rPr lang="ru-RU" sz="1200" b="1" i="1" dirty="0" err="1" smtClean="0">
                <a:solidFill>
                  <a:schemeClr val="bg1"/>
                </a:solidFill>
              </a:rPr>
              <a:t>Гырон</a:t>
            </a:r>
            <a:r>
              <a:rPr lang="ru-RU" sz="1200" b="1" i="1" dirty="0" smtClean="0">
                <a:solidFill>
                  <a:schemeClr val="bg1"/>
                </a:solidFill>
              </a:rPr>
              <a:t> </a:t>
            </a:r>
            <a:r>
              <a:rPr lang="ru-RU" sz="1200" b="1" i="1" dirty="0" err="1" smtClean="0">
                <a:solidFill>
                  <a:schemeClr val="bg1"/>
                </a:solidFill>
              </a:rPr>
              <a:t>быдтон</a:t>
            </a:r>
            <a:r>
              <a:rPr lang="ru-RU" sz="1200" b="1" i="1" dirty="0" smtClean="0">
                <a:solidFill>
                  <a:schemeClr val="bg1"/>
                </a:solidFill>
              </a:rPr>
              <a:t>". Фольклорный ансамбль коллектив Тат-</a:t>
            </a:r>
            <a:r>
              <a:rPr lang="ru-RU" sz="1200" b="1" i="1" dirty="0" err="1" smtClean="0">
                <a:solidFill>
                  <a:schemeClr val="bg1"/>
                </a:solidFill>
              </a:rPr>
              <a:t>Парзинского</a:t>
            </a:r>
            <a:r>
              <a:rPr lang="ru-RU" sz="1200" b="1" i="1" dirty="0" smtClean="0">
                <a:solidFill>
                  <a:schemeClr val="bg1"/>
                </a:solidFill>
              </a:rPr>
              <a:t> </a:t>
            </a:r>
            <a:r>
              <a:rPr lang="ru-RU" sz="1200" b="1" i="1" dirty="0">
                <a:solidFill>
                  <a:schemeClr val="bg1"/>
                </a:solidFill>
              </a:rPr>
              <a:t>сельского </a:t>
            </a:r>
            <a:r>
              <a:rPr lang="ru-RU" sz="1200" b="1" i="1" dirty="0" smtClean="0">
                <a:solidFill>
                  <a:schemeClr val="bg1"/>
                </a:solidFill>
              </a:rPr>
              <a:t>клуба,  1987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3" y="5733256"/>
            <a:ext cx="3384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Рабочая поездка Президента УР А.А. Волкова по </a:t>
            </a:r>
            <a:r>
              <a:rPr lang="ru-RU" sz="1200" b="1" i="1" dirty="0" err="1">
                <a:solidFill>
                  <a:schemeClr val="bg1"/>
                </a:solidFill>
              </a:rPr>
              <a:t>Глазовскому</a:t>
            </a:r>
            <a:r>
              <a:rPr lang="ru-RU" sz="1200" b="1" i="1" dirty="0">
                <a:solidFill>
                  <a:schemeClr val="bg1"/>
                </a:solidFill>
              </a:rPr>
              <a:t> району. Беседа с председателем ПСХК "</a:t>
            </a:r>
            <a:r>
              <a:rPr lang="ru-RU" sz="1200" b="1" i="1" dirty="0" err="1">
                <a:solidFill>
                  <a:schemeClr val="bg1"/>
                </a:solidFill>
              </a:rPr>
              <a:t>Парзинский</a:t>
            </a:r>
            <a:r>
              <a:rPr lang="ru-RU" sz="1200" b="1" i="1" dirty="0">
                <a:solidFill>
                  <a:schemeClr val="bg1"/>
                </a:solidFill>
              </a:rPr>
              <a:t>" </a:t>
            </a:r>
            <a:endParaRPr lang="ru-RU" sz="1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И.И</a:t>
            </a:r>
            <a:r>
              <a:rPr lang="ru-RU" sz="1200" b="1" i="1" dirty="0">
                <a:solidFill>
                  <a:schemeClr val="bg1"/>
                </a:solidFill>
              </a:rPr>
              <a:t>. Першин</a:t>
            </a:r>
            <a:r>
              <a:rPr lang="ru-RU" sz="1200" b="1" i="1" dirty="0" smtClean="0">
                <a:solidFill>
                  <a:schemeClr val="bg1"/>
                </a:solidFill>
              </a:rPr>
              <a:t>, 2003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029" y="5913396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</a:rPr>
              <a:t>Новый больничный комплекс в с. Верх-</a:t>
            </a:r>
            <a:r>
              <a:rPr lang="ru-RU" sz="1200" b="1" i="1" dirty="0" err="1">
                <a:solidFill>
                  <a:schemeClr val="bg1"/>
                </a:solidFill>
              </a:rPr>
              <a:t>Парзи</a:t>
            </a:r>
            <a:r>
              <a:rPr lang="ru-RU" sz="1200" b="1" i="1" dirty="0" smtClean="0">
                <a:solidFill>
                  <a:schemeClr val="bg1"/>
                </a:solidFill>
              </a:rPr>
              <a:t>, 1992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536"/>
            <a:ext cx="512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Понинский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58646"/>
            <a:ext cx="504947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Законом Удмуртской Республики № 75-РЗ от 30.11.2004 г. "Об установлении границ муниципальных образований и наделении соответствующим статусом муниципальных образований на территории Глазовского района УР" установлены границы муниципального образования - поселения "</a:t>
            </a:r>
            <a:r>
              <a:rPr lang="ru-RU" sz="1600" dirty="0" err="1">
                <a:solidFill>
                  <a:schemeClr val="bg1"/>
                </a:solidFill>
              </a:rPr>
              <a:t>Понинское</a:t>
            </a:r>
            <a:r>
              <a:rPr lang="ru-RU" sz="1600" dirty="0">
                <a:solidFill>
                  <a:schemeClr val="bg1"/>
                </a:solidFill>
              </a:rPr>
              <a:t>" (сельское поселение) в составе следующих населённых пунктов: </a:t>
            </a:r>
            <a:r>
              <a:rPr lang="ru-RU" sz="1600" dirty="0" err="1" smtClean="0">
                <a:solidFill>
                  <a:schemeClr val="bg1"/>
                </a:solidFill>
              </a:rPr>
              <a:t>с.Понино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(административный центр муниципального образования), </a:t>
            </a:r>
            <a:r>
              <a:rPr lang="ru-RU" sz="1600" dirty="0" err="1" smtClean="0">
                <a:solidFill>
                  <a:schemeClr val="bg1"/>
                </a:solidFill>
              </a:rPr>
              <a:t>д.Артенки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д.Бадзымшур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д.Ескино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д.Золотарево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д.Зотово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д.Изошур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д.Кляпово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д.Коршевихино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д.Коршуново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д.Ляпино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д.Митино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д.Паслоково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д.Полдарай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д.Помаяг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д.Пудвай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д.Сева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д.Шалаши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п.Сева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584" r="2941" b="3707"/>
          <a:stretch/>
        </p:blipFill>
        <p:spPr>
          <a:xfrm>
            <a:off x="5847571" y="332656"/>
            <a:ext cx="2880320" cy="195030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43608" y="4149080"/>
            <a:ext cx="3384376" cy="194766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t="3876" r="3237"/>
          <a:stretch/>
        </p:blipFill>
        <p:spPr>
          <a:xfrm>
            <a:off x="5903989" y="3573016"/>
            <a:ext cx="2823901" cy="1944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47571" y="255147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err="1">
                <a:solidFill>
                  <a:schemeClr val="bg1"/>
                </a:solidFill>
              </a:rPr>
              <a:t>Понинский</a:t>
            </a:r>
            <a:r>
              <a:rPr lang="ru-RU" sz="1200" b="1" i="1" dirty="0">
                <a:solidFill>
                  <a:schemeClr val="bg1"/>
                </a:solidFill>
              </a:rPr>
              <a:t> центральный сельский Дом культуры. Общий </a:t>
            </a:r>
            <a:r>
              <a:rPr lang="ru-RU" sz="1200" b="1" i="1" dirty="0">
                <a:solidFill>
                  <a:schemeClr val="bg1"/>
                </a:solidFill>
              </a:rPr>
              <a:t>вид, 1983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3989" y="5836019"/>
            <a:ext cx="2767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Фольклорный коллектив с. </a:t>
            </a:r>
            <a:r>
              <a:rPr lang="ru-RU" sz="1200" b="1" i="1" dirty="0">
                <a:solidFill>
                  <a:schemeClr val="bg1"/>
                </a:solidFill>
              </a:rPr>
              <a:t>Понино, 1997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629768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Панорама села </a:t>
            </a:r>
            <a:r>
              <a:rPr lang="ru-RU" sz="1200" b="1" i="1" dirty="0">
                <a:solidFill>
                  <a:schemeClr val="bg1"/>
                </a:solidFill>
              </a:rPr>
              <a:t>Понино, 1996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536"/>
            <a:ext cx="512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Кочишевский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58646"/>
            <a:ext cx="54726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chemeClr val="bg1"/>
                </a:solidFill>
              </a:rPr>
              <a:t>Законом 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</a:t>
            </a:r>
            <a:r>
              <a:rPr lang="ru-RU" sz="1500" dirty="0" err="1">
                <a:solidFill>
                  <a:schemeClr val="bg1"/>
                </a:solidFill>
              </a:rPr>
              <a:t>Ураковское</a:t>
            </a:r>
            <a:r>
              <a:rPr lang="ru-RU" sz="1500" dirty="0">
                <a:solidFill>
                  <a:schemeClr val="bg1"/>
                </a:solidFill>
              </a:rPr>
              <a:t>"" (сельское поселение) в составе следующих населённых пунктов: </a:t>
            </a:r>
            <a:r>
              <a:rPr lang="ru-RU" sz="1500" dirty="0" err="1" smtClean="0">
                <a:solidFill>
                  <a:schemeClr val="bg1"/>
                </a:solidFill>
              </a:rPr>
              <a:t>д.Ураково</a:t>
            </a:r>
            <a:r>
              <a:rPr lang="ru-RU" sz="1500" dirty="0" smtClean="0">
                <a:solidFill>
                  <a:schemeClr val="bg1"/>
                </a:solidFill>
              </a:rPr>
              <a:t> </a:t>
            </a:r>
            <a:r>
              <a:rPr lang="ru-RU" sz="1500" dirty="0" smtClean="0">
                <a:solidFill>
                  <a:schemeClr val="bg1"/>
                </a:solidFill>
              </a:rPr>
              <a:t>(</a:t>
            </a:r>
            <a:r>
              <a:rPr lang="ru-RU" sz="1500" dirty="0">
                <a:solidFill>
                  <a:schemeClr val="bg1"/>
                </a:solidFill>
              </a:rPr>
              <a:t>административный центр муниципального образования), </a:t>
            </a:r>
            <a:r>
              <a:rPr lang="ru-RU" sz="1500" dirty="0" err="1" smtClean="0">
                <a:solidFill>
                  <a:schemeClr val="bg1"/>
                </a:solidFill>
              </a:rPr>
              <a:t>д.Васильево</a:t>
            </a:r>
            <a:r>
              <a:rPr lang="ru-RU" sz="1500" dirty="0">
                <a:solidFill>
                  <a:schemeClr val="bg1"/>
                </a:solidFill>
              </a:rPr>
              <a:t>, </a:t>
            </a:r>
            <a:r>
              <a:rPr lang="ru-RU" sz="1500" dirty="0" err="1" smtClean="0">
                <a:solidFill>
                  <a:schemeClr val="bg1"/>
                </a:solidFill>
              </a:rPr>
              <a:t>д.Верхний</a:t>
            </a:r>
            <a:r>
              <a:rPr lang="ru-RU" sz="1500" dirty="0" smtClean="0">
                <a:solidFill>
                  <a:schemeClr val="bg1"/>
                </a:solidFill>
              </a:rPr>
              <a:t> </a:t>
            </a:r>
            <a:r>
              <a:rPr lang="ru-RU" sz="1500" dirty="0" err="1">
                <a:solidFill>
                  <a:schemeClr val="bg1"/>
                </a:solidFill>
              </a:rPr>
              <a:t>Сепыч</a:t>
            </a:r>
            <a:r>
              <a:rPr lang="ru-RU" sz="1500" dirty="0">
                <a:solidFill>
                  <a:schemeClr val="bg1"/>
                </a:solidFill>
              </a:rPr>
              <a:t>, </a:t>
            </a:r>
            <a:r>
              <a:rPr lang="ru-RU" sz="1500" dirty="0" err="1" smtClean="0">
                <a:solidFill>
                  <a:schemeClr val="bg1"/>
                </a:solidFill>
              </a:rPr>
              <a:t>д.Кочишево</a:t>
            </a:r>
            <a:r>
              <a:rPr lang="ru-RU" sz="1500" dirty="0" smtClean="0">
                <a:solidFill>
                  <a:schemeClr val="bg1"/>
                </a:solidFill>
              </a:rPr>
              <a:t>, </a:t>
            </a:r>
            <a:r>
              <a:rPr lang="ru-RU" sz="1500" dirty="0" err="1" smtClean="0">
                <a:solidFill>
                  <a:schemeClr val="bg1"/>
                </a:solidFill>
              </a:rPr>
              <a:t>д.Лумпашур</a:t>
            </a:r>
            <a:r>
              <a:rPr lang="ru-RU" sz="1500" dirty="0">
                <a:solidFill>
                  <a:schemeClr val="bg1"/>
                </a:solidFill>
              </a:rPr>
              <a:t>, </a:t>
            </a:r>
            <a:r>
              <a:rPr lang="ru-RU" sz="1500" dirty="0" err="1" smtClean="0">
                <a:solidFill>
                  <a:schemeClr val="bg1"/>
                </a:solidFill>
              </a:rPr>
              <a:t>д.Отогурт</a:t>
            </a:r>
            <a:r>
              <a:rPr lang="ru-RU" sz="1500" dirty="0">
                <a:solidFill>
                  <a:schemeClr val="bg1"/>
                </a:solidFill>
              </a:rPr>
              <a:t>, </a:t>
            </a:r>
            <a:r>
              <a:rPr lang="ru-RU" sz="1500" dirty="0" err="1" smtClean="0">
                <a:solidFill>
                  <a:schemeClr val="bg1"/>
                </a:solidFill>
              </a:rPr>
              <a:t>д.Пусошур</a:t>
            </a:r>
            <a:r>
              <a:rPr lang="ru-RU" sz="1500" dirty="0">
                <a:solidFill>
                  <a:schemeClr val="bg1"/>
                </a:solidFill>
              </a:rPr>
              <a:t>, </a:t>
            </a:r>
            <a:r>
              <a:rPr lang="ru-RU" sz="1500" dirty="0" err="1" smtClean="0">
                <a:solidFill>
                  <a:schemeClr val="bg1"/>
                </a:solidFill>
              </a:rPr>
              <a:t>д.Татарские</a:t>
            </a:r>
            <a:r>
              <a:rPr lang="ru-RU" sz="1500" dirty="0" smtClean="0">
                <a:solidFill>
                  <a:schemeClr val="bg1"/>
                </a:solidFill>
              </a:rPr>
              <a:t> </a:t>
            </a:r>
            <a:r>
              <a:rPr lang="ru-RU" sz="1500" dirty="0" err="1">
                <a:solidFill>
                  <a:schemeClr val="bg1"/>
                </a:solidFill>
              </a:rPr>
              <a:t>Парзи</a:t>
            </a:r>
            <a:r>
              <a:rPr lang="ru-RU" sz="1500" dirty="0">
                <a:solidFill>
                  <a:schemeClr val="bg1"/>
                </a:solidFill>
              </a:rPr>
              <a:t>, </a:t>
            </a:r>
            <a:r>
              <a:rPr lang="ru-RU" sz="1500" dirty="0" smtClean="0">
                <a:solidFill>
                  <a:schemeClr val="bg1"/>
                </a:solidFill>
              </a:rPr>
              <a:t>д. </a:t>
            </a:r>
            <a:r>
              <a:rPr lang="ru-RU" sz="1500" dirty="0" err="1">
                <a:solidFill>
                  <a:schemeClr val="bg1"/>
                </a:solidFill>
              </a:rPr>
              <a:t>Усть-Пусошур</a:t>
            </a:r>
            <a:r>
              <a:rPr lang="ru-RU" sz="15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1500" dirty="0" smtClean="0">
                <a:solidFill>
                  <a:schemeClr val="bg1"/>
                </a:solidFill>
              </a:rPr>
              <a:t>Решением Совета депутатов МО «Муниципальный округ Глазовский район УР» от 18.11.2021 № 62 в структуру Администрации Глазовского района включен </a:t>
            </a:r>
            <a:r>
              <a:rPr lang="ru-RU" sz="1500" dirty="0" err="1" smtClean="0">
                <a:solidFill>
                  <a:schemeClr val="bg1"/>
                </a:solidFill>
              </a:rPr>
              <a:t>Кочишевский</a:t>
            </a:r>
            <a:r>
              <a:rPr lang="ru-RU" sz="1500" dirty="0" smtClean="0">
                <a:solidFill>
                  <a:schemeClr val="bg1"/>
                </a:solidFill>
              </a:rPr>
              <a:t> территориальный отдел с административным центром – д. </a:t>
            </a:r>
            <a:r>
              <a:rPr lang="ru-RU" sz="1500" dirty="0" err="1" smtClean="0">
                <a:solidFill>
                  <a:schemeClr val="bg1"/>
                </a:solidFill>
              </a:rPr>
              <a:t>Кочишево</a:t>
            </a:r>
            <a:r>
              <a:rPr lang="ru-RU" sz="1500" dirty="0" smtClean="0">
                <a:solidFill>
                  <a:schemeClr val="bg1"/>
                </a:solidFill>
              </a:rPr>
              <a:t>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5877369" y="459730"/>
            <a:ext cx="2736304" cy="201622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5916960" y="3645024"/>
            <a:ext cx="2696713" cy="1944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16960" y="2708920"/>
            <a:ext cx="29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Праздничное шествие. Колонна </a:t>
            </a:r>
            <a:r>
              <a:rPr lang="ru-RU" sz="1200" b="1" i="1" dirty="0" err="1">
                <a:solidFill>
                  <a:schemeClr val="bg1"/>
                </a:solidFill>
              </a:rPr>
              <a:t>Кочишевской</a:t>
            </a:r>
            <a:r>
              <a:rPr lang="ru-RU" sz="1200" b="1" i="1" dirty="0">
                <a:solidFill>
                  <a:schemeClr val="bg1"/>
                </a:solidFill>
              </a:rPr>
              <a:t> сельской </a:t>
            </a:r>
            <a:r>
              <a:rPr lang="ru-RU" sz="1200" b="1" i="1" dirty="0">
                <a:solidFill>
                  <a:schemeClr val="bg1"/>
                </a:solidFill>
              </a:rPr>
              <a:t>администрации, 2004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6960" y="5877272"/>
            <a:ext cx="29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Районный актив работников культуры. Коллектив </a:t>
            </a:r>
            <a:r>
              <a:rPr lang="ru-RU" sz="1200" b="1" i="1" dirty="0" err="1">
                <a:solidFill>
                  <a:schemeClr val="bg1"/>
                </a:solidFill>
              </a:rPr>
              <a:t>Отогуртского</a:t>
            </a:r>
            <a:r>
              <a:rPr lang="ru-RU" sz="1200" b="1" i="1" dirty="0">
                <a:solidFill>
                  <a:schemeClr val="bg1"/>
                </a:solidFill>
              </a:rPr>
              <a:t> сельского Дома </a:t>
            </a:r>
            <a:r>
              <a:rPr lang="ru-RU" sz="1200" b="1" i="1" dirty="0">
                <a:solidFill>
                  <a:schemeClr val="bg1"/>
                </a:solidFill>
              </a:rPr>
              <a:t>культуры, 1988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51446" t="38462" r="16020" b="27948"/>
          <a:stretch/>
        </p:blipFill>
        <p:spPr bwMode="auto">
          <a:xfrm>
            <a:off x="1120074" y="4213463"/>
            <a:ext cx="3240360" cy="1826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058" y="620043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Последствия урагана 4 июня 1972 года. Склад в д. </a:t>
            </a:r>
            <a:r>
              <a:rPr lang="ru-RU" sz="1200" b="1" i="1" dirty="0" err="1">
                <a:solidFill>
                  <a:schemeClr val="bg1"/>
                </a:solidFill>
              </a:rPr>
              <a:t>Кочишево</a:t>
            </a:r>
            <a:r>
              <a:rPr lang="ru-RU" sz="1200" b="1" i="1" dirty="0">
                <a:solidFill>
                  <a:schemeClr val="bg1"/>
                </a:solidFill>
              </a:rPr>
              <a:t> после урагана.</a:t>
            </a:r>
          </a:p>
        </p:txBody>
      </p:sp>
    </p:spTree>
    <p:extLst>
      <p:ext uri="{BB962C8B-B14F-4D97-AF65-F5344CB8AC3E}">
        <p14:creationId xmlns:p14="http://schemas.microsoft.com/office/powerpoint/2010/main" val="1900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536"/>
            <a:ext cx="512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Штанигуртский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58646"/>
            <a:ext cx="50494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Законом 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</a:t>
            </a:r>
            <a:r>
              <a:rPr lang="ru-RU" sz="1600" dirty="0" err="1">
                <a:solidFill>
                  <a:schemeClr val="bg1"/>
                </a:solidFill>
              </a:rPr>
              <a:t>Штанигуртское</a:t>
            </a:r>
            <a:r>
              <a:rPr lang="ru-RU" sz="1600" dirty="0">
                <a:solidFill>
                  <a:schemeClr val="bg1"/>
                </a:solidFill>
              </a:rPr>
              <a:t>" (сельское поселение) в составе следующих населённых пунктов: </a:t>
            </a:r>
            <a:r>
              <a:rPr lang="ru-RU" sz="1600" dirty="0" err="1" smtClean="0">
                <a:solidFill>
                  <a:schemeClr val="bg1"/>
                </a:solidFill>
              </a:rPr>
              <a:t>д.Штанигурт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(административный центр муниципального образования), </a:t>
            </a:r>
            <a:r>
              <a:rPr lang="ru-RU" sz="1600" dirty="0" err="1" smtClean="0">
                <a:solidFill>
                  <a:schemeClr val="bg1"/>
                </a:solidFill>
              </a:rPr>
              <a:t>д.Азамай</a:t>
            </a:r>
            <a:r>
              <a:rPr lang="ru-RU" sz="1600" dirty="0">
                <a:solidFill>
                  <a:schemeClr val="bg1"/>
                </a:solidFill>
              </a:rPr>
              <a:t>, хутор Берёзовый, </a:t>
            </a:r>
            <a:r>
              <a:rPr lang="ru-RU" sz="1600" dirty="0" err="1" smtClean="0">
                <a:solidFill>
                  <a:schemeClr val="bg1"/>
                </a:solidFill>
              </a:rPr>
              <a:t>д.Колевай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д.Полынга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д.Порпиево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д.Сергеевка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5796136" y="548680"/>
            <a:ext cx="2952328" cy="208823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5880720" y="3705634"/>
            <a:ext cx="2867744" cy="214017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1336097" y="3850684"/>
            <a:ext cx="2880320" cy="1819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24128" y="285293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Районный актив работников культуры. Коллектив </a:t>
            </a:r>
            <a:r>
              <a:rPr lang="ru-RU" sz="1200" b="1" i="1" dirty="0" err="1">
                <a:solidFill>
                  <a:schemeClr val="bg1"/>
                </a:solidFill>
              </a:rPr>
              <a:t>Штанигуртского</a:t>
            </a:r>
            <a:r>
              <a:rPr lang="ru-RU" sz="1200" b="1" i="1" dirty="0">
                <a:solidFill>
                  <a:schemeClr val="bg1"/>
                </a:solidFill>
              </a:rPr>
              <a:t> центрального сельского Дома </a:t>
            </a:r>
            <a:r>
              <a:rPr lang="ru-RU" sz="1200" b="1" i="1" dirty="0" smtClean="0">
                <a:solidFill>
                  <a:schemeClr val="bg1"/>
                </a:solidFill>
              </a:rPr>
              <a:t>культуры,     1988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5949280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Введен в строй газопровод </a:t>
            </a:r>
            <a:r>
              <a:rPr lang="ru-RU" sz="1200" b="1" i="1" dirty="0" err="1">
                <a:solidFill>
                  <a:schemeClr val="bg1"/>
                </a:solidFill>
              </a:rPr>
              <a:t>выского</a:t>
            </a:r>
            <a:r>
              <a:rPr lang="ru-RU" sz="1200" b="1" i="1" dirty="0">
                <a:solidFill>
                  <a:schemeClr val="bg1"/>
                </a:solidFill>
              </a:rPr>
              <a:t> давления от д. </a:t>
            </a:r>
            <a:r>
              <a:rPr lang="ru-RU" sz="1200" b="1" i="1" dirty="0" err="1">
                <a:solidFill>
                  <a:schemeClr val="bg1"/>
                </a:solidFill>
              </a:rPr>
              <a:t>Штанигурт</a:t>
            </a:r>
            <a:r>
              <a:rPr lang="ru-RU" sz="1200" b="1" i="1" dirty="0">
                <a:solidFill>
                  <a:schemeClr val="bg1"/>
                </a:solidFill>
              </a:rPr>
              <a:t> до д. </a:t>
            </a:r>
            <a:r>
              <a:rPr lang="ru-RU" sz="1200" b="1" i="1" dirty="0" err="1">
                <a:solidFill>
                  <a:schemeClr val="bg1"/>
                </a:solidFill>
              </a:rPr>
              <a:t>Педоново</a:t>
            </a:r>
            <a:r>
              <a:rPr lang="ru-RU" sz="1200" b="1" i="1" dirty="0" smtClean="0">
                <a:solidFill>
                  <a:schemeClr val="bg1"/>
                </a:solidFill>
              </a:rPr>
              <a:t>, 2002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2081" y="5949279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</a:rPr>
              <a:t>Первый снег. Окраина д. </a:t>
            </a:r>
            <a:r>
              <a:rPr lang="ru-RU" sz="1200" b="1" i="1" dirty="0" err="1">
                <a:solidFill>
                  <a:schemeClr val="bg1"/>
                </a:solidFill>
              </a:rPr>
              <a:t>Колевай</a:t>
            </a:r>
            <a:r>
              <a:rPr lang="ru-RU" sz="1200" b="1" i="1" dirty="0" smtClean="0">
                <a:solidFill>
                  <a:schemeClr val="bg1"/>
                </a:solidFill>
              </a:rPr>
              <a:t>, 2001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344" y="218207"/>
            <a:ext cx="3658064" cy="605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6" y="3192385"/>
            <a:ext cx="4104456" cy="296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49685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70C0"/>
                </a:solidFill>
              </a:rPr>
              <a:t>Глазовский район образован </a:t>
            </a:r>
            <a:r>
              <a:rPr lang="ru-RU" sz="1600" b="1" i="1" dirty="0" smtClean="0">
                <a:solidFill>
                  <a:srgbClr val="0070C0"/>
                </a:solidFill>
              </a:rPr>
              <a:t>Постановлением Президиума ВЦИК  от 15 </a:t>
            </a:r>
            <a:r>
              <a:rPr lang="ru-RU" sz="1600" b="1" i="1" dirty="0">
                <a:solidFill>
                  <a:srgbClr val="0070C0"/>
                </a:solidFill>
              </a:rPr>
              <a:t>июля 1929 </a:t>
            </a:r>
            <a:r>
              <a:rPr lang="ru-RU" sz="1600" b="1" i="1" dirty="0" smtClean="0">
                <a:solidFill>
                  <a:srgbClr val="0070C0"/>
                </a:solidFill>
              </a:rPr>
              <a:t>года в составе 22 сельсоветов. Расположен </a:t>
            </a:r>
            <a:r>
              <a:rPr lang="ru-RU" sz="1600" b="1" i="1" dirty="0">
                <a:solidFill>
                  <a:srgbClr val="0070C0"/>
                </a:solidFill>
              </a:rPr>
              <a:t>в северной части Удмуртской </a:t>
            </a:r>
            <a:r>
              <a:rPr lang="ru-RU" sz="1600" b="1" i="1" dirty="0" smtClean="0">
                <a:solidFill>
                  <a:srgbClr val="0070C0"/>
                </a:solidFill>
              </a:rPr>
              <a:t>Республики. Протяженность </a:t>
            </a:r>
            <a:r>
              <a:rPr lang="ru-RU" sz="1600" b="1" i="1" dirty="0">
                <a:solidFill>
                  <a:srgbClr val="0070C0"/>
                </a:solidFill>
              </a:rPr>
              <a:t>района с севера на юг составляет 70 км и с востока на запад – 40 км. Общая площадь района в административных границах </a:t>
            </a:r>
            <a:endParaRPr lang="ru-RU" sz="1600" b="1" i="1" dirty="0" smtClean="0">
              <a:solidFill>
                <a:srgbClr val="0070C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</a:rPr>
              <a:t>составляет </a:t>
            </a:r>
            <a:r>
              <a:rPr lang="ru-RU" sz="1600" b="1" i="1" dirty="0">
                <a:solidFill>
                  <a:srgbClr val="0070C0"/>
                </a:solidFill>
              </a:rPr>
              <a:t>2159 </a:t>
            </a:r>
            <a:r>
              <a:rPr lang="ru-RU" sz="1600" b="1" i="1" dirty="0" err="1">
                <a:solidFill>
                  <a:srgbClr val="0070C0"/>
                </a:solidFill>
              </a:rPr>
              <a:t>кв.км</a:t>
            </a:r>
            <a:r>
              <a:rPr lang="ru-RU" sz="1600" b="1" i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ru-RU" sz="1600" b="1" i="1" dirty="0" smtClean="0">
                <a:solidFill>
                  <a:srgbClr val="0070C0"/>
                </a:solidFill>
              </a:rPr>
              <a:t> </a:t>
            </a:r>
            <a:r>
              <a:rPr lang="ru-RU" sz="1600" b="1" i="1" dirty="0">
                <a:solidFill>
                  <a:srgbClr val="0070C0"/>
                </a:solidFill>
              </a:rPr>
              <a:t>В составе Глазовского района 123 населенных пункта, 11 </a:t>
            </a:r>
            <a:r>
              <a:rPr lang="ru-RU" sz="1600" b="1" i="1" dirty="0" smtClean="0">
                <a:solidFill>
                  <a:srgbClr val="0070C0"/>
                </a:solidFill>
              </a:rPr>
              <a:t>территориальных отделов</a:t>
            </a:r>
            <a:endParaRPr lang="ru-RU" sz="1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64" y="3716467"/>
            <a:ext cx="3447237" cy="212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3270" y="6057309"/>
            <a:ext cx="407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/>
                </a:solidFill>
              </a:rPr>
              <a:t>II-</a:t>
            </a:r>
            <a:r>
              <a:rPr lang="ru-RU" sz="1200" b="1" i="1" dirty="0" err="1" smtClean="0">
                <a:solidFill>
                  <a:schemeClr val="bg1"/>
                </a:solidFill>
              </a:rPr>
              <a:t>ые</a:t>
            </a:r>
            <a:r>
              <a:rPr lang="ru-RU" sz="1200" b="1" i="1" dirty="0" smtClean="0">
                <a:solidFill>
                  <a:schemeClr val="bg1"/>
                </a:solidFill>
              </a:rPr>
              <a:t> районные летние  сельские спортивные игры 2003 года. Делегация </a:t>
            </a:r>
            <a:r>
              <a:rPr lang="ru-RU" sz="1200" b="1" i="1" dirty="0" err="1" smtClean="0">
                <a:solidFill>
                  <a:schemeClr val="bg1"/>
                </a:solidFill>
              </a:rPr>
              <a:t>Адамской</a:t>
            </a:r>
            <a:r>
              <a:rPr lang="ru-RU" sz="1200" b="1" i="1" dirty="0" smtClean="0">
                <a:solidFill>
                  <a:schemeClr val="bg1"/>
                </a:solidFill>
              </a:rPr>
              <a:t> сельской администрации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Загрузки\2024-06-12_14-05-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64" y="332656"/>
            <a:ext cx="3420769" cy="232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51421"/>
            <a:ext cx="3102628" cy="21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674" y="608378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Районный праздник «</a:t>
            </a:r>
            <a:r>
              <a:rPr lang="ru-RU" sz="1200" b="1" i="1" dirty="0" err="1" smtClean="0">
                <a:solidFill>
                  <a:schemeClr val="bg1"/>
                </a:solidFill>
              </a:rPr>
              <a:t>Гырон</a:t>
            </a:r>
            <a:r>
              <a:rPr lang="ru-RU" sz="1200" b="1" i="1" dirty="0" smtClean="0">
                <a:solidFill>
                  <a:schemeClr val="bg1"/>
                </a:solidFill>
              </a:rPr>
              <a:t> </a:t>
            </a:r>
            <a:r>
              <a:rPr lang="ru-RU" sz="1200" b="1" i="1" dirty="0" err="1" smtClean="0">
                <a:solidFill>
                  <a:schemeClr val="bg1"/>
                </a:solidFill>
              </a:rPr>
              <a:t>быдтон</a:t>
            </a:r>
            <a:r>
              <a:rPr lang="ru-RU" sz="1200" b="1" i="1" dirty="0" smtClean="0">
                <a:solidFill>
                  <a:schemeClr val="bg1"/>
                </a:solidFill>
              </a:rPr>
              <a:t>» 1987 год. Агафонов Н.А. – солист  </a:t>
            </a:r>
            <a:r>
              <a:rPr lang="ru-RU" sz="1200" b="1" i="1" dirty="0" err="1" smtClean="0">
                <a:solidFill>
                  <a:schemeClr val="bg1"/>
                </a:solidFill>
              </a:rPr>
              <a:t>Адамского</a:t>
            </a:r>
            <a:r>
              <a:rPr lang="ru-RU" sz="1200" b="1" i="1" dirty="0" smtClean="0">
                <a:solidFill>
                  <a:schemeClr val="bg1"/>
                </a:solidFill>
              </a:rPr>
              <a:t> сельского Дома культуры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258536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Адамский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658646"/>
            <a:ext cx="47217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Законом </a:t>
            </a:r>
            <a:r>
              <a:rPr lang="ru-RU" sz="1600" dirty="0">
                <a:solidFill>
                  <a:schemeClr val="bg1"/>
                </a:solidFill>
              </a:rPr>
              <a:t>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</a:t>
            </a:r>
            <a:r>
              <a:rPr lang="ru-RU" sz="1600" dirty="0" err="1">
                <a:solidFill>
                  <a:schemeClr val="bg1"/>
                </a:solidFill>
              </a:rPr>
              <a:t>Адамское</a:t>
            </a:r>
            <a:r>
              <a:rPr lang="ru-RU" sz="1600" dirty="0">
                <a:solidFill>
                  <a:schemeClr val="bg1"/>
                </a:solidFill>
              </a:rPr>
              <a:t>" (городское поселение) в составе следующих населённых пунктов: </a:t>
            </a:r>
            <a:r>
              <a:rPr lang="ru-RU" sz="1600" dirty="0" smtClean="0">
                <a:solidFill>
                  <a:schemeClr val="bg1"/>
                </a:solidFill>
              </a:rPr>
              <a:t>п. </a:t>
            </a:r>
            <a:r>
              <a:rPr lang="ru-RU" sz="1600" dirty="0">
                <a:solidFill>
                  <a:schemeClr val="bg1"/>
                </a:solidFill>
              </a:rPr>
              <a:t>Дом отдыха Чепца (административный центр муниципального образования), </a:t>
            </a:r>
            <a:r>
              <a:rPr lang="ru-RU" sz="1600" dirty="0" err="1" smtClean="0">
                <a:solidFill>
                  <a:schemeClr val="bg1"/>
                </a:solidFill>
              </a:rPr>
              <a:t>д.Адам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д.Весьякар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д.Заболотное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д.Кельдыково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д.Полом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д.Солдырь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1724" y="285293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</a:rPr>
              <a:t>Адам. За </a:t>
            </a:r>
            <a:r>
              <a:rPr lang="ru-RU" sz="1200" b="1" i="1" dirty="0" smtClean="0">
                <a:solidFill>
                  <a:schemeClr val="bg1"/>
                </a:solidFill>
              </a:rPr>
              <a:t>околицей, 1998 </a:t>
            </a:r>
            <a:r>
              <a:rPr lang="ru-RU" sz="1200" b="1" i="1" dirty="0">
                <a:solidFill>
                  <a:schemeClr val="bg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5234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1" y="258536"/>
            <a:ext cx="575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Верхнебогатырский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58646"/>
            <a:ext cx="54006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Законом 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</a:t>
            </a:r>
            <a:r>
              <a:rPr lang="ru-RU" sz="1600" dirty="0" err="1">
                <a:solidFill>
                  <a:schemeClr val="bg1"/>
                </a:solidFill>
              </a:rPr>
              <a:t>Верхнебогатырское</a:t>
            </a:r>
            <a:r>
              <a:rPr lang="ru-RU" sz="1600" dirty="0">
                <a:solidFill>
                  <a:schemeClr val="bg1"/>
                </a:solidFill>
              </a:rPr>
              <a:t>" (сельское поселение) в составе следующих населённых пунктов: </a:t>
            </a:r>
            <a:r>
              <a:rPr lang="ru-RU" sz="1600" dirty="0" err="1" smtClean="0">
                <a:solidFill>
                  <a:schemeClr val="bg1"/>
                </a:solidFill>
              </a:rPr>
              <a:t>д.Верхняя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Богатырка (административный центр муниципального образования), </a:t>
            </a:r>
            <a:r>
              <a:rPr lang="ru-RU" sz="1600" dirty="0" err="1" smtClean="0">
                <a:solidFill>
                  <a:schemeClr val="bg1"/>
                </a:solidFill>
              </a:rPr>
              <a:t>д.Верхняя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Слудка, </a:t>
            </a:r>
            <a:r>
              <a:rPr lang="ru-RU" sz="1600" dirty="0" err="1" smtClean="0">
                <a:solidFill>
                  <a:schemeClr val="bg1"/>
                </a:solidFill>
              </a:rPr>
              <a:t>д.Выльгурт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д.Гордъяр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д.Дондыкар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д.Заризь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с.Люм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д.Нижняя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Богатырка, </a:t>
            </a:r>
            <a:r>
              <a:rPr lang="ru-RU" sz="1600" dirty="0" err="1" smtClean="0">
                <a:solidFill>
                  <a:schemeClr val="bg1"/>
                </a:solidFill>
              </a:rPr>
              <a:t>д.Нижний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Колевай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д.Нижняя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Слудка, </a:t>
            </a:r>
            <a:r>
              <a:rPr lang="ru-RU" sz="1600" dirty="0" err="1" smtClean="0">
                <a:solidFill>
                  <a:schemeClr val="bg1"/>
                </a:solidFill>
              </a:rPr>
              <a:t>д.Печешур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д.Портяново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д.Пышкец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д.Симашур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д.Усть-Пышкец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д.Чажай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д.Шудзя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д.Ягул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5934075" y="524959"/>
            <a:ext cx="2724150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5104" y="2674582"/>
            <a:ext cx="28620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</a:rPr>
              <a:t>Новый мост через р. </a:t>
            </a:r>
            <a:r>
              <a:rPr lang="ru-RU" sz="1200" b="1" i="1" dirty="0" err="1">
                <a:solidFill>
                  <a:schemeClr val="bg1"/>
                </a:solidFill>
              </a:rPr>
              <a:t>Пышкец</a:t>
            </a:r>
            <a:r>
              <a:rPr lang="ru-RU" sz="1200" b="1" i="1" dirty="0">
                <a:solidFill>
                  <a:schemeClr val="bg1"/>
                </a:solidFill>
              </a:rPr>
              <a:t>, </a:t>
            </a:r>
            <a:r>
              <a:rPr lang="ru-RU" sz="1200" b="1" i="1" dirty="0" smtClean="0">
                <a:solidFill>
                  <a:schemeClr val="bg1"/>
                </a:solidFill>
              </a:rPr>
              <a:t>1996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417541" y="4089250"/>
            <a:ext cx="2724150" cy="1847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7541" y="6160096"/>
            <a:ext cx="3066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bg1"/>
                </a:solidFill>
              </a:rPr>
              <a:t>Работницы пекарни п. Чажай.1991 год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69"/>
          <a:stretch/>
        </p:blipFill>
        <p:spPr bwMode="auto">
          <a:xfrm>
            <a:off x="5934075" y="3280818"/>
            <a:ext cx="2724150" cy="173235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24128" y="5229200"/>
            <a:ext cx="31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Праздничное шествие. В праздничной колонне - представители В-Богатырской сельской </a:t>
            </a:r>
            <a:r>
              <a:rPr lang="ru-RU" sz="1200" b="1" i="1" dirty="0" smtClean="0">
                <a:solidFill>
                  <a:schemeClr val="bg1"/>
                </a:solidFill>
              </a:rPr>
              <a:t>администрации, 2004 </a:t>
            </a:r>
            <a:r>
              <a:rPr lang="ru-RU" sz="1200" b="1" i="1" dirty="0">
                <a:solidFill>
                  <a:schemeClr val="bg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4439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536"/>
            <a:ext cx="512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Гулековский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58646"/>
            <a:ext cx="5049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Законом 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</a:t>
            </a:r>
            <a:r>
              <a:rPr lang="ru-RU" sz="1600" dirty="0" err="1">
                <a:solidFill>
                  <a:schemeClr val="bg1"/>
                </a:solidFill>
              </a:rPr>
              <a:t>Гулёковское</a:t>
            </a:r>
            <a:r>
              <a:rPr lang="ru-RU" sz="1600" dirty="0">
                <a:solidFill>
                  <a:schemeClr val="bg1"/>
                </a:solidFill>
              </a:rPr>
              <a:t>" (сельское поселение) в составе следующих населённых пунктов: </a:t>
            </a:r>
            <a:r>
              <a:rPr lang="ru-RU" sz="1600" dirty="0" err="1" smtClean="0">
                <a:solidFill>
                  <a:schemeClr val="bg1"/>
                </a:solidFill>
              </a:rPr>
              <a:t>д.Гулёково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(административный центр муниципального образования), выселок Алексеевский, </a:t>
            </a:r>
            <a:r>
              <a:rPr lang="ru-RU" sz="1600" dirty="0" err="1" smtClean="0">
                <a:solidFill>
                  <a:schemeClr val="bg1"/>
                </a:solidFill>
              </a:rPr>
              <a:t>д.Бабино</a:t>
            </a:r>
            <a:r>
              <a:rPr lang="ru-RU" sz="1600" dirty="0">
                <a:solidFill>
                  <a:schemeClr val="bg1"/>
                </a:solidFill>
              </a:rPr>
              <a:t>, хутор Горлица, </a:t>
            </a:r>
            <a:r>
              <a:rPr lang="ru-RU" sz="1600" dirty="0" err="1" smtClean="0">
                <a:solidFill>
                  <a:schemeClr val="bg1"/>
                </a:solidFill>
              </a:rPr>
              <a:t>д.Иваново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д.Коротай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д.Макшур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д.Педоново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д.Поздеево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д.Тукбулатово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д.Удмуртские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Ключи.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282" r="3092"/>
          <a:stretch/>
        </p:blipFill>
        <p:spPr>
          <a:xfrm>
            <a:off x="6012160" y="548680"/>
            <a:ext cx="2685465" cy="172819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764" r="2083" b="3389"/>
          <a:stretch/>
        </p:blipFill>
        <p:spPr>
          <a:xfrm>
            <a:off x="6091088" y="3294085"/>
            <a:ext cx="2693380" cy="174671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367"/>
          <a:stretch/>
        </p:blipFill>
        <p:spPr>
          <a:xfrm>
            <a:off x="1256144" y="3933056"/>
            <a:ext cx="3027823" cy="1872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2492896"/>
            <a:ext cx="332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1 межрайонный фестиваль, посвященный Дню молодежи. Открытие </a:t>
            </a:r>
            <a:r>
              <a:rPr lang="ru-RU" sz="1200" b="1" i="1" dirty="0" smtClean="0">
                <a:solidFill>
                  <a:schemeClr val="bg1"/>
                </a:solidFill>
              </a:rPr>
              <a:t>фестиваля, </a:t>
            </a:r>
            <a:endParaRPr lang="ru-RU" sz="1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2003 </a:t>
            </a:r>
            <a:r>
              <a:rPr lang="ru-RU" sz="1200" b="1" i="1" dirty="0" smtClean="0">
                <a:solidFill>
                  <a:schemeClr val="bg1"/>
                </a:solidFill>
              </a:rPr>
              <a:t>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2704" y="5362975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Рабочая поездка Президента УР </a:t>
            </a:r>
            <a:endParaRPr lang="ru-RU" sz="1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А.А</a:t>
            </a:r>
            <a:r>
              <a:rPr lang="ru-RU" sz="1200" b="1" i="1" dirty="0">
                <a:solidFill>
                  <a:schemeClr val="bg1"/>
                </a:solidFill>
              </a:rPr>
              <a:t>. Волкова по </a:t>
            </a:r>
            <a:r>
              <a:rPr lang="ru-RU" sz="1200" b="1" i="1" dirty="0" err="1">
                <a:solidFill>
                  <a:schemeClr val="bg1"/>
                </a:solidFill>
              </a:rPr>
              <a:t>Глазовскому</a:t>
            </a:r>
            <a:r>
              <a:rPr lang="ru-RU" sz="1200" b="1" i="1" dirty="0">
                <a:solidFill>
                  <a:schemeClr val="bg1"/>
                </a:solidFill>
              </a:rPr>
              <a:t> району. Встреча с работниками СПК "Луч" на территории </a:t>
            </a:r>
            <a:r>
              <a:rPr lang="ru-RU" sz="1200" b="1" i="1" dirty="0" err="1">
                <a:solidFill>
                  <a:schemeClr val="bg1"/>
                </a:solidFill>
              </a:rPr>
              <a:t>Гулековской</a:t>
            </a:r>
            <a:r>
              <a:rPr lang="ru-RU" sz="1200" b="1" i="1" dirty="0">
                <a:solidFill>
                  <a:schemeClr val="bg1"/>
                </a:solidFill>
              </a:rPr>
              <a:t> сельской администрации, </a:t>
            </a:r>
            <a:endParaRPr lang="ru-RU" sz="1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2003 </a:t>
            </a:r>
            <a:r>
              <a:rPr lang="ru-RU" sz="1200" b="1" i="1" dirty="0" smtClean="0">
                <a:solidFill>
                  <a:schemeClr val="bg1"/>
                </a:solidFill>
              </a:rPr>
              <a:t>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045" y="597867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Рабочая комиссия на открытии автодороги </a:t>
            </a:r>
            <a:endParaRPr lang="ru-RU" sz="1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д</a:t>
            </a:r>
            <a:r>
              <a:rPr lang="ru-RU" sz="1200" b="1" i="1" dirty="0">
                <a:solidFill>
                  <a:schemeClr val="bg1"/>
                </a:solidFill>
              </a:rPr>
              <a:t>. </a:t>
            </a:r>
            <a:r>
              <a:rPr lang="ru-RU" sz="1200" b="1" i="1" dirty="0" err="1">
                <a:solidFill>
                  <a:schemeClr val="bg1"/>
                </a:solidFill>
              </a:rPr>
              <a:t>Педоново</a:t>
            </a:r>
            <a:r>
              <a:rPr lang="ru-RU" sz="1200" b="1" i="1" dirty="0">
                <a:solidFill>
                  <a:schemeClr val="bg1"/>
                </a:solidFill>
              </a:rPr>
              <a:t>- с. </a:t>
            </a:r>
            <a:r>
              <a:rPr lang="ru-RU" sz="1200" b="1" i="1" dirty="0" smtClean="0">
                <a:solidFill>
                  <a:schemeClr val="bg1"/>
                </a:solidFill>
              </a:rPr>
              <a:t>В-</a:t>
            </a:r>
            <a:r>
              <a:rPr lang="ru-RU" sz="1200" b="1" i="1" dirty="0" err="1" smtClean="0">
                <a:solidFill>
                  <a:schemeClr val="bg1"/>
                </a:solidFill>
              </a:rPr>
              <a:t>Парзи</a:t>
            </a:r>
            <a:r>
              <a:rPr lang="ru-RU" sz="1200" b="1" i="1" dirty="0" smtClean="0">
                <a:solidFill>
                  <a:schemeClr val="bg1"/>
                </a:solidFill>
              </a:rPr>
              <a:t>, 1991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2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536"/>
            <a:ext cx="512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Качкашурский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58646"/>
            <a:ext cx="5049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Законом 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</a:t>
            </a:r>
            <a:r>
              <a:rPr lang="ru-RU" sz="1600" dirty="0" err="1">
                <a:solidFill>
                  <a:schemeClr val="bg1"/>
                </a:solidFill>
              </a:rPr>
              <a:t>Качкашурское</a:t>
            </a:r>
            <a:r>
              <a:rPr lang="ru-RU" sz="1600" dirty="0">
                <a:solidFill>
                  <a:schemeClr val="bg1"/>
                </a:solidFill>
              </a:rPr>
              <a:t>" (сельское поселение) в составе следующих населённых пунктов: </a:t>
            </a:r>
            <a:r>
              <a:rPr lang="ru-RU" sz="1600" dirty="0" err="1" smtClean="0">
                <a:solidFill>
                  <a:schemeClr val="bg1"/>
                </a:solidFill>
              </a:rPr>
              <a:t>д.Качкашур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(административный центр муниципального образования), </a:t>
            </a:r>
            <a:r>
              <a:rPr lang="ru-RU" sz="1600" dirty="0" err="1" smtClean="0">
                <a:solidFill>
                  <a:schemeClr val="bg1"/>
                </a:solidFill>
              </a:rPr>
              <a:t>д.Большой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Лудошур</a:t>
            </a:r>
            <a:r>
              <a:rPr lang="ru-RU" sz="1600" dirty="0">
                <a:solidFill>
                  <a:schemeClr val="bg1"/>
                </a:solidFill>
              </a:rPr>
              <a:t>, Дома 1169 км, Дома 1173 км, </a:t>
            </a:r>
            <a:r>
              <a:rPr lang="ru-RU" sz="1600" dirty="0" err="1" smtClean="0">
                <a:solidFill>
                  <a:schemeClr val="bg1"/>
                </a:solidFill>
              </a:rPr>
              <a:t>д.Лекшур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д.Малый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Лудошур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д.Семеновский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smtClean="0">
                <a:solidFill>
                  <a:schemeClr val="bg1"/>
                </a:solidFill>
              </a:rPr>
              <a:t>д. </a:t>
            </a:r>
            <a:r>
              <a:rPr lang="ru-RU" sz="1600" dirty="0" err="1">
                <a:solidFill>
                  <a:schemeClr val="bg1"/>
                </a:solidFill>
              </a:rPr>
              <a:t>Умск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5724129" y="3573016"/>
            <a:ext cx="2993132" cy="1941977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3933056"/>
            <a:ext cx="1800200" cy="231571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5724129" y="507942"/>
            <a:ext cx="2993131" cy="2128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5776" y="5602441"/>
            <a:ext cx="233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Сварочные работы на газопроводе у д. </a:t>
            </a:r>
            <a:r>
              <a:rPr lang="ru-RU" sz="1200" b="1" i="1" dirty="0" err="1">
                <a:solidFill>
                  <a:schemeClr val="bg1"/>
                </a:solidFill>
              </a:rPr>
              <a:t>Лудошур</a:t>
            </a:r>
            <a:r>
              <a:rPr lang="ru-RU" sz="1200" b="1" i="1" dirty="0">
                <a:solidFill>
                  <a:schemeClr val="bg1"/>
                </a:solidFill>
              </a:rPr>
              <a:t> (АКХ "Пригородная"), </a:t>
            </a:r>
            <a:r>
              <a:rPr lang="ru-RU" sz="1200" b="1" i="1" dirty="0" smtClean="0">
                <a:solidFill>
                  <a:schemeClr val="bg1"/>
                </a:solidFill>
              </a:rPr>
              <a:t>1996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2161" y="2852936"/>
            <a:ext cx="2705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Жилой дом в д. </a:t>
            </a:r>
            <a:r>
              <a:rPr lang="ru-RU" sz="1200" b="1" i="1" dirty="0" err="1">
                <a:solidFill>
                  <a:schemeClr val="bg1"/>
                </a:solidFill>
              </a:rPr>
              <a:t>Умск</a:t>
            </a:r>
            <a:r>
              <a:rPr lang="ru-RU" sz="1200" b="1" i="1" dirty="0">
                <a:solidFill>
                  <a:schemeClr val="bg1"/>
                </a:solidFill>
              </a:rPr>
              <a:t> </a:t>
            </a:r>
            <a:r>
              <a:rPr lang="ru-RU" sz="1200" b="1" i="1" dirty="0" err="1">
                <a:solidFill>
                  <a:schemeClr val="bg1"/>
                </a:solidFill>
              </a:rPr>
              <a:t>Качкашурского</a:t>
            </a:r>
            <a:r>
              <a:rPr lang="ru-RU" sz="1200" b="1" i="1" dirty="0">
                <a:solidFill>
                  <a:schemeClr val="bg1"/>
                </a:solidFill>
              </a:rPr>
              <a:t> </a:t>
            </a:r>
            <a:r>
              <a:rPr lang="ru-RU" sz="1200" b="1" i="1" dirty="0" smtClean="0">
                <a:solidFill>
                  <a:schemeClr val="bg1"/>
                </a:solidFill>
              </a:rPr>
              <a:t>сельсовета, 1986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5805264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Районный праздник "</a:t>
            </a:r>
            <a:r>
              <a:rPr lang="ru-RU" sz="1200" b="1" i="1" dirty="0" err="1">
                <a:solidFill>
                  <a:schemeClr val="bg1"/>
                </a:solidFill>
              </a:rPr>
              <a:t>Гырон</a:t>
            </a:r>
            <a:r>
              <a:rPr lang="ru-RU" sz="1200" b="1" i="1" dirty="0">
                <a:solidFill>
                  <a:schemeClr val="bg1"/>
                </a:solidFill>
              </a:rPr>
              <a:t> </a:t>
            </a:r>
            <a:r>
              <a:rPr lang="ru-RU" sz="1200" b="1" i="1" dirty="0" err="1">
                <a:solidFill>
                  <a:schemeClr val="bg1"/>
                </a:solidFill>
              </a:rPr>
              <a:t>быдтон</a:t>
            </a:r>
            <a:r>
              <a:rPr lang="ru-RU" sz="1200" b="1" i="1" dirty="0">
                <a:solidFill>
                  <a:schemeClr val="bg1"/>
                </a:solidFill>
              </a:rPr>
              <a:t>". Детский фольклорный коллектив </a:t>
            </a:r>
            <a:r>
              <a:rPr lang="ru-RU" sz="1200" b="1" i="1" dirty="0" err="1">
                <a:solidFill>
                  <a:schemeClr val="bg1"/>
                </a:solidFill>
              </a:rPr>
              <a:t>Качкашурского</a:t>
            </a:r>
            <a:r>
              <a:rPr lang="ru-RU" sz="1200" b="1" i="1" dirty="0">
                <a:solidFill>
                  <a:schemeClr val="bg1"/>
                </a:solidFill>
              </a:rPr>
              <a:t> центрального сельского Дома </a:t>
            </a:r>
            <a:r>
              <a:rPr lang="ru-RU" sz="1200" b="1" i="1" dirty="0" smtClean="0">
                <a:solidFill>
                  <a:schemeClr val="bg1"/>
                </a:solidFill>
              </a:rPr>
              <a:t>культуры,  1987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536"/>
            <a:ext cx="512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Кожильский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58646"/>
            <a:ext cx="504947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Законом 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</a:t>
            </a:r>
            <a:r>
              <a:rPr lang="ru-RU" sz="1600" dirty="0" err="1">
                <a:solidFill>
                  <a:schemeClr val="bg1"/>
                </a:solidFill>
              </a:rPr>
              <a:t>Кожильское</a:t>
            </a:r>
            <a:r>
              <a:rPr lang="ru-RU" sz="1600" dirty="0">
                <a:solidFill>
                  <a:schemeClr val="bg1"/>
                </a:solidFill>
              </a:rPr>
              <a:t>" (сельское поселение) в составе следующих населённых пунктов: </a:t>
            </a:r>
            <a:r>
              <a:rPr lang="ru-RU" sz="1600" dirty="0" err="1" smtClean="0">
                <a:solidFill>
                  <a:schemeClr val="bg1"/>
                </a:solidFill>
              </a:rPr>
              <a:t>д.Кожиль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(административный центр муниципального образования), </a:t>
            </a:r>
            <a:r>
              <a:rPr lang="ru-RU" sz="1600" dirty="0" err="1" smtClean="0">
                <a:solidFill>
                  <a:schemeClr val="bg1"/>
                </a:solidFill>
              </a:rPr>
              <a:t>д.Верхняя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Убыть, </a:t>
            </a:r>
            <a:r>
              <a:rPr lang="ru-RU" sz="1600" dirty="0" err="1" smtClean="0">
                <a:solidFill>
                  <a:schemeClr val="bg1"/>
                </a:solidFill>
              </a:rPr>
              <a:t>с.Дзякино</a:t>
            </a:r>
            <a:r>
              <a:rPr lang="ru-RU" sz="1600" dirty="0">
                <a:solidFill>
                  <a:schemeClr val="bg1"/>
                </a:solidFill>
              </a:rPr>
              <a:t>, Дома 1143 км, Дома 1147 км, </a:t>
            </a:r>
            <a:r>
              <a:rPr lang="ru-RU" sz="1600" dirty="0" err="1" smtClean="0">
                <a:solidFill>
                  <a:schemeClr val="bg1"/>
                </a:solidFill>
              </a:rPr>
              <a:t>д.Извиль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д.Карасево</a:t>
            </a:r>
            <a:r>
              <a:rPr lang="ru-RU" sz="1600" dirty="0">
                <a:solidFill>
                  <a:schemeClr val="bg1"/>
                </a:solidFill>
              </a:rPr>
              <a:t>, станция </a:t>
            </a:r>
            <a:r>
              <a:rPr lang="ru-RU" sz="1600" dirty="0" err="1">
                <a:solidFill>
                  <a:schemeClr val="bg1"/>
                </a:solidFill>
              </a:rPr>
              <a:t>Кожиль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д.Кыпка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д.Нижняя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Кузьма, </a:t>
            </a:r>
            <a:r>
              <a:rPr lang="ru-RU" sz="1600" dirty="0" err="1" smtClean="0">
                <a:solidFill>
                  <a:schemeClr val="bg1"/>
                </a:solidFill>
              </a:rPr>
              <a:t>д.Нижняя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Убыть, </a:t>
            </a:r>
            <a:r>
              <a:rPr lang="ru-RU" sz="1600" dirty="0" err="1" smtClean="0">
                <a:solidFill>
                  <a:schemeClr val="bg1"/>
                </a:solidFill>
              </a:rPr>
              <a:t>д.Сянино</a:t>
            </a:r>
            <a:r>
              <a:rPr lang="ru-RU" sz="1600" dirty="0">
                <a:solidFill>
                  <a:schemeClr val="bg1"/>
                </a:solidFill>
              </a:rPr>
              <a:t>, разъезд Убыть, </a:t>
            </a:r>
            <a:r>
              <a:rPr lang="ru-RU" sz="1600" dirty="0" err="1" smtClean="0">
                <a:solidFill>
                  <a:schemeClr val="bg1"/>
                </a:solidFill>
              </a:rPr>
              <a:t>д.Чура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2462" t="4249" r="3024" b="3398"/>
          <a:stretch/>
        </p:blipFill>
        <p:spPr>
          <a:xfrm>
            <a:off x="5874326" y="3796145"/>
            <a:ext cx="2730121" cy="199505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76308" y="4077072"/>
            <a:ext cx="3199898" cy="207424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5806955" y="667317"/>
            <a:ext cx="2736304" cy="2050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6097" y="2852936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Районный праздник "</a:t>
            </a:r>
            <a:r>
              <a:rPr lang="ru-RU" sz="1200" b="1" i="1" dirty="0" err="1">
                <a:solidFill>
                  <a:schemeClr val="bg1"/>
                </a:solidFill>
              </a:rPr>
              <a:t>Гырон</a:t>
            </a:r>
            <a:r>
              <a:rPr lang="ru-RU" sz="1200" b="1" i="1" dirty="0">
                <a:solidFill>
                  <a:schemeClr val="bg1"/>
                </a:solidFill>
              </a:rPr>
              <a:t> </a:t>
            </a:r>
            <a:r>
              <a:rPr lang="ru-RU" sz="1200" b="1" i="1" dirty="0" err="1">
                <a:solidFill>
                  <a:schemeClr val="bg1"/>
                </a:solidFill>
              </a:rPr>
              <a:t>быдтон</a:t>
            </a:r>
            <a:r>
              <a:rPr lang="ru-RU" sz="1200" b="1" i="1" dirty="0">
                <a:solidFill>
                  <a:schemeClr val="bg1"/>
                </a:solidFill>
              </a:rPr>
              <a:t>". Вокальный ансамбль </a:t>
            </a:r>
            <a:r>
              <a:rPr lang="ru-RU" sz="1200" b="1" i="1" dirty="0" err="1">
                <a:solidFill>
                  <a:schemeClr val="bg1"/>
                </a:solidFill>
              </a:rPr>
              <a:t>Кожильского</a:t>
            </a:r>
            <a:r>
              <a:rPr lang="ru-RU" sz="1200" b="1" i="1" dirty="0">
                <a:solidFill>
                  <a:schemeClr val="bg1"/>
                </a:solidFill>
              </a:rPr>
              <a:t> центрального сельского Дома </a:t>
            </a:r>
            <a:r>
              <a:rPr lang="ru-RU" sz="1200" b="1" i="1" dirty="0" smtClean="0">
                <a:solidFill>
                  <a:schemeClr val="bg1"/>
                </a:solidFill>
              </a:rPr>
              <a:t>культуры,  1987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6021288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Подразделение контактной сети станции </a:t>
            </a:r>
            <a:r>
              <a:rPr lang="ru-RU" sz="1200" b="1" i="1" dirty="0" err="1">
                <a:solidFill>
                  <a:schemeClr val="bg1"/>
                </a:solidFill>
              </a:rPr>
              <a:t>Кожиль</a:t>
            </a:r>
            <a:r>
              <a:rPr lang="ru-RU" sz="1200" b="1" i="1" dirty="0">
                <a:solidFill>
                  <a:schemeClr val="bg1"/>
                </a:solidFill>
              </a:rPr>
              <a:t> обслуживает участок железной дороги от станции Сада до станции </a:t>
            </a:r>
            <a:r>
              <a:rPr lang="ru-RU" sz="1200" b="1" i="1" dirty="0" smtClean="0">
                <a:solidFill>
                  <a:schemeClr val="bg1"/>
                </a:solidFill>
              </a:rPr>
              <a:t>Глазов,1996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058" y="630096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Новый Дом культуры в совхозе "</a:t>
            </a:r>
            <a:r>
              <a:rPr lang="ru-RU" sz="1200" b="1" i="1" dirty="0" err="1">
                <a:solidFill>
                  <a:schemeClr val="bg1"/>
                </a:solidFill>
              </a:rPr>
              <a:t>Кожильский</a:t>
            </a:r>
            <a:r>
              <a:rPr lang="ru-RU" sz="1200" b="1" i="1" dirty="0">
                <a:solidFill>
                  <a:schemeClr val="bg1"/>
                </a:solidFill>
              </a:rPr>
              <a:t>". Общий </a:t>
            </a:r>
            <a:r>
              <a:rPr lang="ru-RU" sz="1200" b="1" i="1" dirty="0" smtClean="0">
                <a:solidFill>
                  <a:schemeClr val="bg1"/>
                </a:solidFill>
              </a:rPr>
              <a:t>вид, 1986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536"/>
            <a:ext cx="512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Куреговский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20688"/>
            <a:ext cx="5049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Законом 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</a:t>
            </a:r>
            <a:r>
              <a:rPr lang="ru-RU" sz="1600" dirty="0" err="1">
                <a:solidFill>
                  <a:schemeClr val="bg1"/>
                </a:solidFill>
              </a:rPr>
              <a:t>Куреговское</a:t>
            </a:r>
            <a:r>
              <a:rPr lang="ru-RU" sz="1600" dirty="0">
                <a:solidFill>
                  <a:schemeClr val="bg1"/>
                </a:solidFill>
              </a:rPr>
              <a:t>" (сельское поселение) в составе следующих населённых пунктов: </a:t>
            </a:r>
            <a:r>
              <a:rPr lang="ru-RU" sz="1600" dirty="0" err="1" smtClean="0">
                <a:solidFill>
                  <a:schemeClr val="bg1"/>
                </a:solidFill>
              </a:rPr>
              <a:t>д.Курегово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(административный центр муниципального образования), </a:t>
            </a:r>
            <a:r>
              <a:rPr lang="ru-RU" sz="1600" dirty="0" err="1" smtClean="0">
                <a:solidFill>
                  <a:schemeClr val="bg1"/>
                </a:solidFill>
              </a:rPr>
              <a:t>д.Долгоево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д.Кабаково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д.Коротаево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д.Кортышево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д.Мартыково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д.Самки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д.Тагапи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д.Чиргино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5639219" y="465022"/>
            <a:ext cx="3096344" cy="2554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0113" y="308290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Районный праздник танца. </a:t>
            </a:r>
            <a:r>
              <a:rPr lang="ru-RU" sz="1200" b="1" i="1" dirty="0" err="1">
                <a:solidFill>
                  <a:schemeClr val="bg1"/>
                </a:solidFill>
              </a:rPr>
              <a:t>Хореграфический</a:t>
            </a:r>
            <a:r>
              <a:rPr lang="ru-RU" sz="1200" b="1" i="1" dirty="0">
                <a:solidFill>
                  <a:schemeClr val="bg1"/>
                </a:solidFill>
              </a:rPr>
              <a:t> коллектив </a:t>
            </a:r>
            <a:r>
              <a:rPr lang="ru-RU" sz="1200" b="1" i="1" dirty="0" err="1">
                <a:solidFill>
                  <a:schemeClr val="bg1"/>
                </a:solidFill>
              </a:rPr>
              <a:t>Куреговского</a:t>
            </a:r>
            <a:r>
              <a:rPr lang="ru-RU" sz="1200" b="1" i="1" dirty="0">
                <a:solidFill>
                  <a:schemeClr val="bg1"/>
                </a:solidFill>
              </a:rPr>
              <a:t> центрального сельского Дома </a:t>
            </a:r>
            <a:r>
              <a:rPr lang="ru-RU" sz="1200" b="1" i="1" dirty="0" smtClean="0">
                <a:solidFill>
                  <a:schemeClr val="bg1"/>
                </a:solidFill>
              </a:rPr>
              <a:t>культуры,  1991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40708" t="43590" r="42624" b="37179"/>
          <a:stretch/>
        </p:blipFill>
        <p:spPr bwMode="auto">
          <a:xfrm>
            <a:off x="5845514" y="3958972"/>
            <a:ext cx="2871404" cy="2176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50484" t="32564" r="34291" b="53334"/>
          <a:stretch/>
        </p:blipFill>
        <p:spPr bwMode="auto">
          <a:xfrm>
            <a:off x="611560" y="3913897"/>
            <a:ext cx="3838575" cy="2221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2" y="6309320"/>
            <a:ext cx="277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Почтальоны </a:t>
            </a:r>
            <a:r>
              <a:rPr lang="ru-RU" sz="1200" b="1" i="1" dirty="0" err="1">
                <a:solidFill>
                  <a:schemeClr val="bg1"/>
                </a:solidFill>
              </a:rPr>
              <a:t>Куреговского</a:t>
            </a:r>
            <a:r>
              <a:rPr lang="ru-RU" sz="1200" b="1" i="1" dirty="0">
                <a:solidFill>
                  <a:schemeClr val="bg1"/>
                </a:solidFill>
              </a:rPr>
              <a:t> отделения связи, </a:t>
            </a:r>
            <a:r>
              <a:rPr lang="ru-RU" sz="1200" b="1" i="1" dirty="0" smtClean="0">
                <a:solidFill>
                  <a:schemeClr val="bg1"/>
                </a:solidFill>
              </a:rPr>
              <a:t>1997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309320"/>
            <a:ext cx="3838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Трудовые бригады подростков. Строительство стадиона в д. </a:t>
            </a:r>
            <a:r>
              <a:rPr lang="ru-RU" sz="1200" b="1" i="1" dirty="0" err="1">
                <a:solidFill>
                  <a:schemeClr val="bg1"/>
                </a:solidFill>
              </a:rPr>
              <a:t>Курегово</a:t>
            </a:r>
            <a:r>
              <a:rPr lang="ru-RU" sz="1200" b="1" i="1" dirty="0">
                <a:solidFill>
                  <a:schemeClr val="bg1"/>
                </a:solidFill>
              </a:rPr>
              <a:t>, 2001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58536"/>
            <a:ext cx="5121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Октябрьский территориальный отдел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658646"/>
            <a:ext cx="50494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Законом УР от 30.11.2004 № 75-РЗ "Об установлении границ муниципальных образований и наделении соответствующим статусом муниципальных образований на территории Глазовского района Удмуртской Республики" установлены границы муниципального образования - поселения "Октябрьское" (сельское поселение) в составе следующих населённых пунктов: </a:t>
            </a:r>
            <a:r>
              <a:rPr lang="ru-RU" sz="1600" dirty="0" err="1" smtClean="0">
                <a:solidFill>
                  <a:schemeClr val="bg1"/>
                </a:solidFill>
              </a:rPr>
              <a:t>с.Октябрьский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(административный центр муниципального образования), Дома 1177 км, Дома 1181 км, разъезд </a:t>
            </a:r>
            <a:r>
              <a:rPr lang="ru-RU" sz="1600" dirty="0" err="1" smtClean="0">
                <a:solidFill>
                  <a:schemeClr val="bg1"/>
                </a:solidFill>
              </a:rPr>
              <a:t>Туктым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д.Омутница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д.Сепыч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д.Трубашур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smtClean="0">
                <a:solidFill>
                  <a:schemeClr val="bg1"/>
                </a:solidFill>
              </a:rPr>
              <a:t>д. </a:t>
            </a:r>
            <a:r>
              <a:rPr lang="ru-RU" sz="1600" dirty="0" err="1">
                <a:solidFill>
                  <a:schemeClr val="bg1"/>
                </a:solidFill>
              </a:rPr>
              <a:t>Якшино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3" y="3789040"/>
            <a:ext cx="2736304" cy="18002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5940152" y="3789040"/>
            <a:ext cx="2880319" cy="18002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5819774" y="658646"/>
            <a:ext cx="3000697" cy="2050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19774" y="2924944"/>
            <a:ext cx="300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Республиканский праздник "Гербер". Вид на д. </a:t>
            </a:r>
            <a:r>
              <a:rPr lang="ru-RU" sz="1200" b="1" i="1" dirty="0" err="1">
                <a:solidFill>
                  <a:schemeClr val="bg1"/>
                </a:solidFill>
              </a:rPr>
              <a:t>Якшино</a:t>
            </a:r>
            <a:r>
              <a:rPr lang="ru-RU" sz="1200" b="1" i="1" dirty="0">
                <a:solidFill>
                  <a:schemeClr val="bg1"/>
                </a:solidFill>
              </a:rPr>
              <a:t> со стороны </a:t>
            </a:r>
            <a:r>
              <a:rPr lang="ru-RU" sz="1200" b="1" i="1" dirty="0" smtClean="0">
                <a:solidFill>
                  <a:schemeClr val="bg1"/>
                </a:solidFill>
              </a:rPr>
              <a:t>пруда, 2001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58052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II-</a:t>
            </a:r>
            <a:r>
              <a:rPr lang="ru-RU" sz="1200" b="1" i="1" dirty="0" err="1">
                <a:solidFill>
                  <a:schemeClr val="bg1"/>
                </a:solidFill>
              </a:rPr>
              <a:t>ые</a:t>
            </a:r>
            <a:r>
              <a:rPr lang="ru-RU" sz="1200" b="1" i="1" dirty="0">
                <a:solidFill>
                  <a:schemeClr val="bg1"/>
                </a:solidFill>
              </a:rPr>
              <a:t> районные летние сельские спортивные игры. Соревнования по </a:t>
            </a:r>
            <a:r>
              <a:rPr lang="ru-RU" sz="1200" b="1" i="1" dirty="0" err="1" smtClean="0">
                <a:solidFill>
                  <a:schemeClr val="bg1"/>
                </a:solidFill>
              </a:rPr>
              <a:t>армспорту</a:t>
            </a:r>
            <a:r>
              <a:rPr lang="ru-RU" sz="1200" b="1" i="1" dirty="0" smtClean="0">
                <a:solidFill>
                  <a:schemeClr val="bg1"/>
                </a:solidFill>
              </a:rPr>
              <a:t>, 2003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73325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</a:rPr>
              <a:t>Бригада животноводов совхоза </a:t>
            </a:r>
            <a:r>
              <a:rPr lang="ru-RU" sz="1200" b="1" i="1" dirty="0" smtClean="0">
                <a:solidFill>
                  <a:schemeClr val="bg1"/>
                </a:solidFill>
              </a:rPr>
              <a:t>«Октябрьский</a:t>
            </a:r>
            <a:r>
              <a:rPr lang="ru-RU" sz="1200" b="1" i="1" dirty="0" smtClean="0">
                <a:solidFill>
                  <a:schemeClr val="bg1"/>
                </a:solidFill>
              </a:rPr>
              <a:t>»,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 </a:t>
            </a:r>
            <a:r>
              <a:rPr lang="ru-RU" sz="1200" b="1" i="1" dirty="0" smtClean="0">
                <a:solidFill>
                  <a:schemeClr val="bg1"/>
                </a:solidFill>
              </a:rPr>
              <a:t>1998 год</a:t>
            </a:r>
            <a:endParaRPr lang="ru-RU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1389</Words>
  <Application>Microsoft Office PowerPoint</Application>
  <PresentationFormat>Экран (4:3)</PresentationFormat>
  <Paragraphs>69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cp:lastPrinted>2024-06-20T08:53:14Z</cp:lastPrinted>
  <dcterms:created xsi:type="dcterms:W3CDTF">2024-06-19T07:36:14Z</dcterms:created>
  <dcterms:modified xsi:type="dcterms:W3CDTF">2024-06-21T06:20:58Z</dcterms:modified>
</cp:coreProperties>
</file>