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8"/>
  </p:notesMasterIdLst>
  <p:sldIdLst>
    <p:sldId id="263" r:id="rId2"/>
    <p:sldId id="261" r:id="rId3"/>
    <p:sldId id="262" r:id="rId4"/>
    <p:sldId id="256" r:id="rId5"/>
    <p:sldId id="268" r:id="rId6"/>
    <p:sldId id="26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3" autoAdjust="0"/>
    <p:restoredTop sz="86449" autoAdjust="0"/>
  </p:normalViewPr>
  <p:slideViewPr>
    <p:cSldViewPr snapToGrid="0">
      <p:cViewPr varScale="1">
        <p:scale>
          <a:sx n="99" d="100"/>
          <a:sy n="99" d="100"/>
        </p:scale>
        <p:origin x="23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7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61632-C697-4106-89C7-B26C5945ED6C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BC253-49D8-4D76-ADA0-13D0034F3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774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BC253-49D8-4D76-ADA0-13D0034F3C1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187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834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30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17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98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57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359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39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32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460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91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94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46CA35-58AF-4B94-9097-68588D587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860" y="4491148"/>
            <a:ext cx="10059272" cy="12071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93B7DF-9E12-43B3-B1D4-2E3126AC7FC4}"/>
              </a:ext>
            </a:extLst>
          </p:cNvPr>
          <p:cNvSpPr txBox="1"/>
          <p:nvPr/>
        </p:nvSpPr>
        <p:spPr>
          <a:xfrm>
            <a:off x="2136807" y="914400"/>
            <a:ext cx="837397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ПРОЕКТ ВНЕСЕНИЯ ИЗМЕНЕНИЙ В ГЕНЕРАЛЬНЫЙ ПЛАН </a:t>
            </a:r>
          </a:p>
          <a:p>
            <a:pPr algn="ctr"/>
            <a:r>
              <a:rPr lang="ru-RU" sz="3200" dirty="0"/>
              <a:t>МУНИЦИПАЛЬНОГО ОБРАЗОВАНИЯ «УРАКОВСКОЕ» </a:t>
            </a:r>
          </a:p>
          <a:p>
            <a:pPr algn="ctr"/>
            <a:r>
              <a:rPr lang="ru-RU" sz="3200" dirty="0"/>
              <a:t>ГЛАЗОВСКОГО РАЙОНА </a:t>
            </a:r>
          </a:p>
          <a:p>
            <a:pPr algn="ctr"/>
            <a:r>
              <a:rPr lang="ru-RU" sz="3200" dirty="0"/>
              <a:t>УДМУРТСКОЙ РЕСПУБЛИКИ </a:t>
            </a:r>
          </a:p>
        </p:txBody>
      </p:sp>
    </p:spTree>
    <p:extLst>
      <p:ext uri="{BB962C8B-B14F-4D97-AF65-F5344CB8AC3E}">
        <p14:creationId xmlns:p14="http://schemas.microsoft.com/office/powerpoint/2010/main" val="165969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4E5879D-684C-411A-A373-C50002086E65}"/>
              </a:ext>
            </a:extLst>
          </p:cNvPr>
          <p:cNvSpPr txBox="1"/>
          <p:nvPr/>
        </p:nvSpPr>
        <p:spPr>
          <a:xfrm>
            <a:off x="5733815" y="145696"/>
            <a:ext cx="59428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/>
              <a:t>Предложения по установлению границ и площадей населённых пунктов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E51862-689A-461E-A34E-AAC4E675306B}"/>
              </a:ext>
            </a:extLst>
          </p:cNvPr>
          <p:cNvSpPr txBox="1"/>
          <p:nvPr/>
        </p:nvSpPr>
        <p:spPr>
          <a:xfrm>
            <a:off x="4334376" y="3383049"/>
            <a:ext cx="7857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r>
              <a:rPr lang="ru-RU" sz="1400" dirty="0"/>
              <a:t>Прогнозируемая численность населения муниципального образования «Ураковское»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19DFA4-55FC-460E-86C5-BB020AADC1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27" y="116503"/>
            <a:ext cx="4228115" cy="6031934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3EE7E0E3-88C8-478E-8FED-E85BA5270C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918902"/>
              </p:ext>
            </p:extLst>
          </p:nvPr>
        </p:nvGraphicFramePr>
        <p:xfrm>
          <a:off x="5335959" y="453473"/>
          <a:ext cx="6273414" cy="2881783"/>
        </p:xfrm>
        <a:graphic>
          <a:graphicData uri="http://schemas.openxmlformats.org/drawingml/2006/table">
            <a:tbl>
              <a:tblPr/>
              <a:tblGrid>
                <a:gridCol w="729998">
                  <a:extLst>
                    <a:ext uri="{9D8B030D-6E8A-4147-A177-3AD203B41FA5}">
                      <a16:colId xmlns:a16="http://schemas.microsoft.com/office/drawing/2014/main" val="2532859903"/>
                    </a:ext>
                  </a:extLst>
                </a:gridCol>
                <a:gridCol w="1652099">
                  <a:extLst>
                    <a:ext uri="{9D8B030D-6E8A-4147-A177-3AD203B41FA5}">
                      <a16:colId xmlns:a16="http://schemas.microsoft.com/office/drawing/2014/main" val="1983884979"/>
                    </a:ext>
                  </a:extLst>
                </a:gridCol>
                <a:gridCol w="1459994">
                  <a:extLst>
                    <a:ext uri="{9D8B030D-6E8A-4147-A177-3AD203B41FA5}">
                      <a16:colId xmlns:a16="http://schemas.microsoft.com/office/drawing/2014/main" val="1386804965"/>
                    </a:ext>
                  </a:extLst>
                </a:gridCol>
                <a:gridCol w="1348233">
                  <a:extLst>
                    <a:ext uri="{9D8B030D-6E8A-4147-A177-3AD203B41FA5}">
                      <a16:colId xmlns:a16="http://schemas.microsoft.com/office/drawing/2014/main" val="164287416"/>
                    </a:ext>
                  </a:extLst>
                </a:gridCol>
                <a:gridCol w="1083090">
                  <a:extLst>
                    <a:ext uri="{9D8B030D-6E8A-4147-A177-3AD203B41FA5}">
                      <a16:colId xmlns:a16="http://schemas.microsoft.com/office/drawing/2014/main" val="2638343474"/>
                    </a:ext>
                  </a:extLst>
                </a:gridCol>
              </a:tblGrid>
              <a:tr h="197556">
                <a:tc rowSpan="2"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Населённый пункт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Площадь (га)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2189336"/>
                  </a:ext>
                </a:extLst>
              </a:tr>
              <a:tr h="3951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Существующая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Первая очередь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Расчётный срок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7845030"/>
                  </a:ext>
                </a:extLst>
              </a:tr>
              <a:tr h="208943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Васильево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21,7681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21,9313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21,9313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06338"/>
                  </a:ext>
                </a:extLst>
              </a:tr>
              <a:tr h="208943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Верхний Сепыч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42,1667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27,5189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27,5189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673743"/>
                  </a:ext>
                </a:extLst>
              </a:tr>
              <a:tr h="208943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Кочишево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339,0650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258,1516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258,1516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6244142"/>
                  </a:ext>
                </a:extLst>
              </a:tr>
              <a:tr h="208943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Лумпашур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27,7660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28,2094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28,2094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971685"/>
                  </a:ext>
                </a:extLst>
              </a:tr>
              <a:tr h="208943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Отогурт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118,1745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106,7113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106,7113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4684496"/>
                  </a:ext>
                </a:extLst>
              </a:tr>
              <a:tr h="208943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Пусошур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239,5056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236,7089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236,7089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6714661"/>
                  </a:ext>
                </a:extLst>
              </a:tr>
              <a:tr h="208943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Татарские Парзи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72,9136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75,1861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75,1861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7429993"/>
                  </a:ext>
                </a:extLst>
              </a:tr>
              <a:tr h="215207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Удмуртские Парзи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85,4038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83,3365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83,3365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621389"/>
                  </a:ext>
                </a:extLst>
              </a:tr>
              <a:tr h="163630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Ураково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55,7195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55,3506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55,3506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3549071"/>
                  </a:ext>
                </a:extLst>
              </a:tr>
              <a:tr h="208943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Усть-Пусошур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5,5982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5,5357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5,5357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244162"/>
                  </a:ext>
                </a:extLst>
              </a:tr>
              <a:tr h="208943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1008,081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898,6403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898,6403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0044829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816CC401-58CE-4F68-8D13-17A234D803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020879"/>
              </p:ext>
            </p:extLst>
          </p:nvPr>
        </p:nvGraphicFramePr>
        <p:xfrm>
          <a:off x="5335959" y="3800174"/>
          <a:ext cx="6273415" cy="2473192"/>
        </p:xfrm>
        <a:graphic>
          <a:graphicData uri="http://schemas.openxmlformats.org/drawingml/2006/table">
            <a:tbl>
              <a:tblPr/>
              <a:tblGrid>
                <a:gridCol w="1173436">
                  <a:extLst>
                    <a:ext uri="{9D8B030D-6E8A-4147-A177-3AD203B41FA5}">
                      <a16:colId xmlns:a16="http://schemas.microsoft.com/office/drawing/2014/main" val="3266314781"/>
                    </a:ext>
                  </a:extLst>
                </a:gridCol>
                <a:gridCol w="1480705">
                  <a:extLst>
                    <a:ext uri="{9D8B030D-6E8A-4147-A177-3AD203B41FA5}">
                      <a16:colId xmlns:a16="http://schemas.microsoft.com/office/drawing/2014/main" val="4105828768"/>
                    </a:ext>
                  </a:extLst>
                </a:gridCol>
                <a:gridCol w="1473859">
                  <a:extLst>
                    <a:ext uri="{9D8B030D-6E8A-4147-A177-3AD203B41FA5}">
                      <a16:colId xmlns:a16="http://schemas.microsoft.com/office/drawing/2014/main" val="3153852291"/>
                    </a:ext>
                  </a:extLst>
                </a:gridCol>
                <a:gridCol w="1095614">
                  <a:extLst>
                    <a:ext uri="{9D8B030D-6E8A-4147-A177-3AD203B41FA5}">
                      <a16:colId xmlns:a16="http://schemas.microsoft.com/office/drawing/2014/main" val="1833887468"/>
                    </a:ext>
                  </a:extLst>
                </a:gridCol>
                <a:gridCol w="1049801">
                  <a:extLst>
                    <a:ext uri="{9D8B030D-6E8A-4147-A177-3AD203B41FA5}">
                      <a16:colId xmlns:a16="http://schemas.microsoft.com/office/drawing/2014/main" val="1396836266"/>
                    </a:ext>
                  </a:extLst>
                </a:gridCol>
              </a:tblGrid>
              <a:tr h="184678">
                <a:tc rowSpan="2">
                  <a:txBody>
                    <a:bodyPr/>
                    <a:lstStyle/>
                    <a:p>
                      <a:pPr algn="ctr">
                        <a:tabLst>
                          <a:tab pos="450215" algn="l"/>
                        </a:tabLst>
                      </a:pPr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№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en-US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Населенный пункт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Население (человек)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649796"/>
                  </a:ext>
                </a:extLst>
              </a:tr>
              <a:tr h="3693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50215" algn="l"/>
                        </a:tabLst>
                      </a:pPr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Существующее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50215" algn="l"/>
                        </a:tabLst>
                      </a:pPr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Первая очередь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50215" algn="l"/>
                        </a:tabLst>
                      </a:pPr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Расчётный срок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0303299"/>
                  </a:ext>
                </a:extLst>
              </a:tr>
              <a:tr h="184678"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Васильево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2959111"/>
                  </a:ext>
                </a:extLst>
              </a:tr>
              <a:tr h="153945"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Верхний Сепыч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22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6017875"/>
                  </a:ext>
                </a:extLst>
              </a:tr>
              <a:tr h="184678"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Кочишево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487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490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520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719207"/>
                  </a:ext>
                </a:extLst>
              </a:tr>
              <a:tr h="184678"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Лумпашур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1587976"/>
                  </a:ext>
                </a:extLst>
              </a:tr>
              <a:tr h="184678"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Отогурт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246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250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260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475829"/>
                  </a:ext>
                </a:extLst>
              </a:tr>
              <a:tr h="184678"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Пусошур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338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340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350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2757774"/>
                  </a:ext>
                </a:extLst>
              </a:tr>
              <a:tr h="156438"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Татарские Парзи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172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175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190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773149"/>
                  </a:ext>
                </a:extLst>
              </a:tr>
              <a:tr h="163629"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Удмуртские Парзи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61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70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85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306716"/>
                  </a:ext>
                </a:extLst>
              </a:tr>
              <a:tr h="184678"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Ураково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163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170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180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6645577"/>
                  </a:ext>
                </a:extLst>
              </a:tr>
              <a:tr h="132956"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Усть-Пусошур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371874"/>
                  </a:ext>
                </a:extLst>
              </a:tr>
              <a:tr h="184678"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1499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1527</a:t>
                      </a:r>
                      <a:endParaRPr lang="ru-RU" sz="10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1618</a:t>
                      </a:r>
                      <a:endParaRPr lang="ru-RU" sz="10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1187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054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B8A59D3-3F46-4161-9542-2BF0B1EEFF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84" y="0"/>
            <a:ext cx="4456964" cy="635841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2C19BD2-6497-48A7-B89E-D0ED9E3B8D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685" y="0"/>
            <a:ext cx="4456964" cy="635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180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0" y="4455620"/>
            <a:ext cx="10665229" cy="1143000"/>
          </a:xfrm>
        </p:spPr>
        <p:txBody>
          <a:bodyPr/>
          <a:lstStyle/>
          <a:p>
            <a:pPr algn="ctr"/>
            <a:r>
              <a:rPr lang="ru-RU" dirty="0"/>
              <a:t>Материалы по обоснованию проекта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434DC9-80F4-432B-A113-277DF68E3DD9}"/>
              </a:ext>
            </a:extLst>
          </p:cNvPr>
          <p:cNvSpPr txBox="1"/>
          <p:nvPr/>
        </p:nvSpPr>
        <p:spPr>
          <a:xfrm>
            <a:off x="2136807" y="914400"/>
            <a:ext cx="837397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ПРОЕКТ ВНЕСЕНИЯ ИЗМЕНЕНИЙ В ГЕНЕРАЛЬНЫЙ ПЛАН </a:t>
            </a:r>
          </a:p>
          <a:p>
            <a:pPr algn="ctr"/>
            <a:r>
              <a:rPr lang="ru-RU" sz="3200" dirty="0"/>
              <a:t>МУНИЦИПАЛЬНОГО ОБРАЗОВАНИЯ «УРАКОВСКОЕ» </a:t>
            </a:r>
          </a:p>
          <a:p>
            <a:pPr algn="ctr"/>
            <a:r>
              <a:rPr lang="ru-RU" sz="3200" dirty="0"/>
              <a:t>ГЛАЗОВСКОГО РАЙОНА </a:t>
            </a:r>
          </a:p>
          <a:p>
            <a:pPr algn="ctr"/>
            <a:r>
              <a:rPr lang="ru-RU" sz="3200" dirty="0"/>
              <a:t>УДМУРТСКОЙ РЕСПУБЛИКИ </a:t>
            </a:r>
          </a:p>
        </p:txBody>
      </p:sp>
    </p:spTree>
    <p:extLst>
      <p:ext uri="{BB962C8B-B14F-4D97-AF65-F5344CB8AC3E}">
        <p14:creationId xmlns:p14="http://schemas.microsoft.com/office/powerpoint/2010/main" val="3522491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FEE884-8705-4D46-9C20-731AA49AEE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667" y="0"/>
            <a:ext cx="4415985" cy="62999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53C0C3F-2EA9-4106-8AD8-434924C19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512" y="0"/>
            <a:ext cx="4415985" cy="630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042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5309523-0F15-46DB-8772-9BBE08F1A5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611" y="21659"/>
            <a:ext cx="4356796" cy="621551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F5A4839-1EA3-41C5-B38C-ED0643F787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592" y="21658"/>
            <a:ext cx="4356797" cy="621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55835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39</TotalTime>
  <Words>240</Words>
  <Application>Microsoft Office PowerPoint</Application>
  <PresentationFormat>Широкоэкранный</PresentationFormat>
  <Paragraphs>136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Внесение изменений в Генеральный план Муниципального образования «Камбарское» Камбарского района Удмуртской республики</dc:title>
  <dc:creator>User</dc:creator>
  <cp:lastModifiedBy>Наталья Галкина</cp:lastModifiedBy>
  <cp:revision>7</cp:revision>
  <dcterms:created xsi:type="dcterms:W3CDTF">2020-07-30T05:09:39Z</dcterms:created>
  <dcterms:modified xsi:type="dcterms:W3CDTF">2020-08-24T05:34:50Z</dcterms:modified>
</cp:coreProperties>
</file>