
<file path=[Content_Types].xml><?xml version="1.0" encoding="utf-8"?>
<Types xmlns="http://schemas.openxmlformats.org/package/2006/content-types">
  <Default Extension="bin" ContentType="application/vnd.ms-office.activeX"/>
  <Default Extension="png" ContentType="image/png"/>
  <Default Extension="wmf" ContentType="image/x-wmf"/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activeX/activeX1.xml" ContentType="application/vnd.ms-office.activeX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embeddings/oleObject1.bin" ContentType="application/vnd.openxmlformats-officedocument.oleObject"/>
  <Override PartName="/ppt/charts/chart3.xml" ContentType="application/vnd.openxmlformats-officedocument.drawingml.char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81" r:id="rId3"/>
    <p:sldId id="283" r:id="rId4"/>
    <p:sldId id="284" r:id="rId5"/>
    <p:sldId id="289" r:id="rId6"/>
    <p:sldId id="287" r:id="rId7"/>
    <p:sldId id="290" r:id="rId8"/>
    <p:sldId id="291" r:id="rId9"/>
    <p:sldId id="280" r:id="rId10"/>
    <p:sldId id="292" r:id="rId11"/>
    <p:sldId id="285" r:id="rId12"/>
    <p:sldId id="286" r:id="rId13"/>
    <p:sldId id="293" r:id="rId14"/>
    <p:sldId id="294" r:id="rId15"/>
    <p:sldId id="303" r:id="rId16"/>
    <p:sldId id="304" r:id="rId17"/>
    <p:sldId id="305" r:id="rId18"/>
    <p:sldId id="275" r:id="rId19"/>
  </p:sldIdLst>
  <p:sldSz cx="9144000" cy="6858000" type="screen4x3"/>
  <p:notesSz cx="6797675" cy="99282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99FF"/>
    <a:srgbClr val="CBE4D0"/>
    <a:srgbClr val="9933FF"/>
    <a:srgbClr val="FF9933"/>
    <a:srgbClr val="E7F2E9"/>
    <a:srgbClr val="FFFFCC"/>
    <a:srgbClr val="00BBFE"/>
    <a:srgbClr val="5FB4CF"/>
    <a:srgbClr val="3965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09" autoAdjust="0"/>
    <p:restoredTop sz="98168" autoAdjust="0"/>
  </p:normalViewPr>
  <p:slideViewPr>
    <p:cSldViewPr>
      <p:cViewPr varScale="1">
        <p:scale>
          <a:sx n="90" d="100"/>
          <a:sy n="90" d="100"/>
        </p:scale>
        <p:origin x="-1398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978C9E23-D4B0-11CE-BF2D-00AA003F40D0}" ax:persistence="persistStorage" r:id="rId1"/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uran\_Documents\_&#1041;&#1102;&#1076;&#1078;&#1077;&#1090;&#1085;&#1080;&#1082;&#1080;\&#1041;&#1102;&#1076;&#1078;&#1077;&#1090;\&#1041;&#1102;&#1076;&#1078;&#1077;&#1090;%202018\&#1041;&#1102;&#1076;&#1078;&#1077;&#1090;%20&#1087;&#1086;&#1089;&#1077;&#1083;&#1077;&#1085;&#1080;&#1081;%20&#1085;&#1072;%202019-2020\&#1050;&#1086;&#1078;&#1080;&#1083;&#1100;&#1089;&#1082;&#1086;&#1077;\&#1044;&#1080;&#1072;&#1075;&#1088;&#1072;&#1084;&#1084;&#1099;%20&#1082;%20&#1089;&#1083;&#1072;&#1081;&#1076;&#1072;&#1084;%20&#1050;&#1086;&#1078;&#1080;&#1083;&#1100;&#1089;&#1082;&#1086;&#1077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uran\_Documents\_&#1041;&#1102;&#1076;&#1078;&#1077;&#1090;&#1085;&#1080;&#1082;&#1080;\&#1041;&#1102;&#1076;&#1078;&#1077;&#1090;\&#1041;&#1102;&#1076;&#1078;&#1077;&#1090;%202018\&#1041;&#1102;&#1076;&#1078;&#1077;&#1090;%20&#1087;&#1086;&#1089;&#1077;&#1083;&#1077;&#1085;&#1080;&#1081;%20&#1085;&#1072;%202019-2020\&#1050;&#1086;&#1078;&#1080;&#1083;&#1100;&#1089;&#1082;&#1086;&#1077;\&#1044;&#1080;&#1072;&#1075;&#1088;&#1072;&#1084;&#1084;&#1099;%20&#1082;%20&#1089;&#1083;&#1072;&#1081;&#1076;&#1072;&#1084;%20&#1050;&#1086;&#1078;&#1080;&#1083;&#1100;&#1089;&#1082;&#1086;&#1077;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7;&#1077;&#1088;&#1075;&#1077;&#1081;\Desktop\&#1051;&#1080;&#1089;&#1090;%20Microsoft%20Excel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315339827925321"/>
          <c:y val="0.12515751173846182"/>
          <c:w val="0.7997159356990341"/>
          <c:h val="0.7821740566837605"/>
        </c:manualLayout>
      </c:layout>
      <c:pie3DChart>
        <c:varyColors val="1"/>
        <c:ser>
          <c:idx val="0"/>
          <c:order val="0"/>
          <c:explosion val="25"/>
          <c:dLbls>
            <c:dLbl>
              <c:idx val="0"/>
              <c:layout>
                <c:manualLayout>
                  <c:x val="-0.21559182236259458"/>
                  <c:y val="4.2636709956203715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0.22094393286787581"/>
                  <c:y val="-0.12843474263093574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4400" b="1">
                    <a:latin typeface="Georgia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Лист1!$A$1:$A$2</c:f>
              <c:strCache>
                <c:ptCount val="2"/>
                <c:pt idx="0">
                  <c:v>Налоговые и неналоговые доходы</c:v>
                </c:pt>
                <c:pt idx="1">
                  <c:v>Безвозмездные поступления</c:v>
                </c:pt>
              </c:strCache>
            </c:strRef>
          </c:cat>
          <c:val>
            <c:numRef>
              <c:f>Лист1!$B$1:$B$2</c:f>
              <c:numCache>
                <c:formatCode>0.00</c:formatCode>
                <c:ptCount val="2"/>
                <c:pt idx="0">
                  <c:v>1190</c:v>
                </c:pt>
                <c:pt idx="1">
                  <c:v>1970.8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plotVisOnly val="1"/>
    <c:dispBlanksAs val="zero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1568134318310021E-3"/>
          <c:y val="1.4179550826163909E-2"/>
          <c:w val="0.62142510877465207"/>
          <c:h val="0.9305685974008977"/>
        </c:manualLayout>
      </c:layout>
      <c:pie3DChart>
        <c:varyColors val="1"/>
        <c:ser>
          <c:idx val="0"/>
          <c:order val="0"/>
          <c:explosion val="25"/>
          <c:dPt>
            <c:idx val="1"/>
            <c:bubble3D val="0"/>
            <c:spPr>
              <a:solidFill>
                <a:srgbClr val="FF99FF"/>
              </a:solidFill>
            </c:spPr>
          </c:dPt>
          <c:dPt>
            <c:idx val="2"/>
            <c:bubble3D val="0"/>
            <c:spPr>
              <a:solidFill>
                <a:srgbClr val="FF0000"/>
              </a:solidFill>
            </c:spPr>
          </c:dPt>
          <c:dPt>
            <c:idx val="3"/>
            <c:bubble3D val="0"/>
            <c:spPr>
              <a:solidFill>
                <a:srgbClr val="0000FF"/>
              </a:solidFill>
            </c:spPr>
          </c:dPt>
          <c:dPt>
            <c:idx val="4"/>
            <c:bubble3D val="0"/>
            <c:spPr>
              <a:solidFill>
                <a:srgbClr val="FFFF00"/>
              </a:solidFill>
            </c:spPr>
          </c:dPt>
          <c:dLbls>
            <c:dLbl>
              <c:idx val="0"/>
              <c:layout>
                <c:manualLayout>
                  <c:x val="1.1586087845770424E-2"/>
                  <c:y val="-1.0952169698039643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1"/>
              <c:layout>
                <c:manualLayout>
                  <c:x val="-8.3918690394563872E-2"/>
                  <c:y val="-0.2527717620416605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2"/>
              <c:layout>
                <c:manualLayout>
                  <c:x val="3.0173262182486005E-3"/>
                  <c:y val="-4.9641364049352203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3"/>
              <c:layout>
                <c:manualLayout>
                  <c:x val="-1.8863879162500357E-2"/>
                  <c:y val="-2.7748438910136317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4"/>
              <c:layout>
                <c:manualLayout>
                  <c:x val="8.291130067769964E-2"/>
                  <c:y val="-3.579016334562523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2000" b="1">
                    <a:latin typeface="Georgia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eparator>
</c:separator>
            <c:showLeaderLines val="1"/>
          </c:dLbls>
          <c:cat>
            <c:strRef>
              <c:f>Лист2!$F$17:$F$21</c:f>
              <c:strCache>
                <c:ptCount val="5"/>
                <c:pt idx="0">
                  <c:v>Расходы на обеспечение безопасности</c:v>
                </c:pt>
                <c:pt idx="1">
                  <c:v>Общегосударственные вопросы</c:v>
                </c:pt>
                <c:pt idx="2">
                  <c:v>Расходы на поддержку отдельных отраслей экономики</c:v>
                </c:pt>
                <c:pt idx="3">
                  <c:v>Расходы социальной направленности</c:v>
                </c:pt>
                <c:pt idx="4">
                  <c:v>Жилищно-коммунальное хозяйство</c:v>
                </c:pt>
              </c:strCache>
            </c:strRef>
          </c:cat>
          <c:val>
            <c:numRef>
              <c:f>Лист2!$G$17:$G$21</c:f>
              <c:numCache>
                <c:formatCode>0.0</c:formatCode>
                <c:ptCount val="5"/>
                <c:pt idx="0">
                  <c:v>439.5</c:v>
                </c:pt>
                <c:pt idx="1">
                  <c:v>2005.7</c:v>
                </c:pt>
                <c:pt idx="2">
                  <c:v>586.6</c:v>
                </c:pt>
                <c:pt idx="3">
                  <c:v>44</c:v>
                </c:pt>
                <c:pt idx="4">
                  <c:v>108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8906736124281343"/>
          <c:y val="1.2576037974471595E-2"/>
          <c:w val="0.30182075123566537"/>
          <c:h val="0.96035181783454815"/>
        </c:manualLayout>
      </c:layout>
      <c:overlay val="0"/>
      <c:txPr>
        <a:bodyPr/>
        <a:lstStyle/>
        <a:p>
          <a:pPr>
            <a:defRPr sz="1600">
              <a:latin typeface="Georgia" pitchFamily="18" charset="0"/>
            </a:defRPr>
          </a:pPr>
          <a:endParaRPr lang="ru-RU"/>
        </a:p>
      </c:txPr>
    </c:legend>
    <c:plotVisOnly val="1"/>
    <c:dispBlanksAs val="zero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explosion val="25"/>
          <c:dLbls>
            <c:showLegendKey val="0"/>
            <c:showVal val="1"/>
            <c:showCatName val="1"/>
            <c:showSerName val="0"/>
            <c:showPercent val="0"/>
            <c:showBubbleSize val="0"/>
            <c:showLeaderLines val="1"/>
          </c:dLbls>
          <c:cat>
            <c:strRef>
              <c:f>Лист1!$A$1:$A$7</c:f>
              <c:strCache>
                <c:ptCount val="7"/>
                <c:pt idx="0">
                  <c:v>Чура</c:v>
                </c:pt>
                <c:pt idx="1">
                  <c:v>Кожиль</c:v>
                </c:pt>
                <c:pt idx="2">
                  <c:v>Дзякино </c:v>
                </c:pt>
                <c:pt idx="3">
                  <c:v>В. Убыть</c:v>
                </c:pt>
                <c:pt idx="4">
                  <c:v>Карасево</c:v>
                </c:pt>
                <c:pt idx="5">
                  <c:v>Извиль</c:v>
                </c:pt>
                <c:pt idx="6">
                  <c:v>Н. Кузьма</c:v>
                </c:pt>
              </c:strCache>
            </c:strRef>
          </c:cat>
          <c:val>
            <c:numRef>
              <c:f>Лист1!$B$1:$B$7</c:f>
              <c:numCache>
                <c:formatCode>#,##0</c:formatCode>
                <c:ptCount val="7"/>
                <c:pt idx="0">
                  <c:v>43</c:v>
                </c:pt>
                <c:pt idx="1">
                  <c:v>33</c:v>
                </c:pt>
                <c:pt idx="2" formatCode="General">
                  <c:v>32</c:v>
                </c:pt>
                <c:pt idx="3" formatCode="General">
                  <c:v>7</c:v>
                </c:pt>
                <c:pt idx="4" formatCode="General">
                  <c:v>5</c:v>
                </c:pt>
                <c:pt idx="5" formatCode="General">
                  <c:v>4</c:v>
                </c:pt>
                <c:pt idx="6" formatCode="General">
                  <c:v>4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</c:pie3DChart>
    </c:plotArea>
    <c:plotVisOnly val="1"/>
    <c:dispBlanksAs val="zero"/>
    <c:showDLblsOverMax val="0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62DAF3-BC91-475C-AE33-C058EAB77764}" type="datetimeFigureOut">
              <a:rPr lang="ru-RU" smtClean="0"/>
              <a:pPr/>
              <a:t>26.03.2019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D00483-6873-4D95-9A9D-40DF65C171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53949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32E2C1B-31CE-4186-99A5-20931DDA7638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23429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Shape 187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Shape 187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Shape 187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ru-RU" sz="2400">
                <a:latin typeface="Tahoma" pitchFamily="34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  <p:sp>
        <p:nvSpPr>
          <p:cNvPr id="1116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2FF3BF-C986-494C-B8B6-41ACF21B79CB}" type="datetimeFigureOut">
              <a:rPr lang="ru-RU"/>
              <a:pPr>
                <a:defRPr/>
              </a:pPr>
              <a:t>26.03.2019</a:t>
            </a:fld>
            <a:endParaRPr lang="ru-RU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9280AA-B91B-423E-A90E-1C74CA937E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572277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F500D0-481F-4711-B3F3-EFBAD34B273A}" type="datetimeFigureOut">
              <a:rPr lang="ru-RU"/>
              <a:pPr>
                <a:defRPr/>
              </a:pPr>
              <a:t>26.03.2019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210BC3-3A63-4B97-B20B-C190F36541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2974387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20C213-7050-43B2-B700-5CE78E9898A7}" type="datetimeFigureOut">
              <a:rPr lang="ru-RU"/>
              <a:pPr>
                <a:defRPr/>
              </a:pPr>
              <a:t>26.03.2019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CEDC10-003C-4BCD-A10A-6940BFB941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0770675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BC4818-5BB1-4238-824E-968A61978BC8}" type="datetimeFigureOut">
              <a:rPr lang="ru-RU"/>
              <a:pPr>
                <a:defRPr/>
              </a:pPr>
              <a:t>26.03.2019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49502B-C9AD-4925-BA82-F6E04A45D9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431653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+ 2 columns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Shape 82"/>
          <p:cNvGrpSpPr/>
          <p:nvPr/>
        </p:nvGrpSpPr>
        <p:grpSpPr>
          <a:xfrm>
            <a:off x="-4" y="56"/>
            <a:ext cx="7072431" cy="1769753"/>
            <a:chOff x="-4" y="40"/>
            <a:chExt cx="7072430" cy="1327315"/>
          </a:xfrm>
        </p:grpSpPr>
        <p:sp>
          <p:nvSpPr>
            <p:cNvPr id="83" name="Shape 83"/>
            <p:cNvSpPr/>
            <p:nvPr/>
          </p:nvSpPr>
          <p:spPr>
            <a:xfrm>
              <a:off x="6292649" y="126425"/>
              <a:ext cx="779700" cy="259800"/>
            </a:xfrm>
            <a:prstGeom prst="triangle">
              <a:avLst>
                <a:gd name="adj" fmla="val 32425"/>
              </a:avLst>
            </a:prstGeom>
            <a:solidFill>
              <a:srgbClr val="26324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900">
                <a:latin typeface="Arvo"/>
                <a:ea typeface="Arvo"/>
                <a:cs typeface="Arvo"/>
                <a:sym typeface="Arvo"/>
              </a:endParaRPr>
            </a:p>
          </p:txBody>
        </p:sp>
        <p:grpSp>
          <p:nvGrpSpPr>
            <p:cNvPr id="84" name="Shape 84"/>
            <p:cNvGrpSpPr/>
            <p:nvPr/>
          </p:nvGrpSpPr>
          <p:grpSpPr>
            <a:xfrm rot="10800000" flipH="1">
              <a:off x="3" y="40"/>
              <a:ext cx="6756168" cy="1327315"/>
              <a:chOff x="-2168138" y="330075"/>
              <a:chExt cx="8650663" cy="1699506"/>
            </a:xfrm>
          </p:grpSpPr>
          <p:sp>
            <p:nvSpPr>
              <p:cNvPr id="85" name="Shape 85"/>
              <p:cNvSpPr/>
              <p:nvPr/>
            </p:nvSpPr>
            <p:spPr>
              <a:xfrm>
                <a:off x="-2168138" y="330081"/>
                <a:ext cx="69582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900"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86" name="Shape 86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900"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  <p:grpSp>
          <p:nvGrpSpPr>
            <p:cNvPr id="87" name="Shape 87"/>
            <p:cNvGrpSpPr/>
            <p:nvPr/>
          </p:nvGrpSpPr>
          <p:grpSpPr>
            <a:xfrm rot="10800000" flipH="1">
              <a:off x="-4" y="381007"/>
              <a:ext cx="7072430" cy="771744"/>
              <a:chOff x="-9092084" y="330075"/>
              <a:chExt cx="15574609" cy="1699501"/>
            </a:xfrm>
          </p:grpSpPr>
          <p:sp>
            <p:nvSpPr>
              <p:cNvPr id="88" name="Shape 88"/>
              <p:cNvSpPr/>
              <p:nvPr/>
            </p:nvSpPr>
            <p:spPr>
              <a:xfrm>
                <a:off x="-9092084" y="330076"/>
                <a:ext cx="13882200" cy="1699500"/>
              </a:xfrm>
              <a:prstGeom prst="rect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900"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89" name="Shape 89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900"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</p:grpSp>
      <p:grpSp>
        <p:nvGrpSpPr>
          <p:cNvPr id="90" name="Shape 90"/>
          <p:cNvGrpSpPr/>
          <p:nvPr/>
        </p:nvGrpSpPr>
        <p:grpSpPr>
          <a:xfrm>
            <a:off x="6946842" y="5963633"/>
            <a:ext cx="2202831" cy="894393"/>
            <a:chOff x="5575242" y="4472723"/>
            <a:chExt cx="2202830" cy="670795"/>
          </a:xfrm>
        </p:grpSpPr>
        <p:sp>
          <p:nvSpPr>
            <p:cNvPr id="91" name="Shape 91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D26F00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 sz="1900"/>
            </a:p>
          </p:txBody>
        </p:sp>
        <p:grpSp>
          <p:nvGrpSpPr>
            <p:cNvPr id="92" name="Shape 92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93" name="Shape 93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900"/>
              </a:p>
            </p:txBody>
          </p:sp>
          <p:sp>
            <p:nvSpPr>
              <p:cNvPr id="94" name="Shape 94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900"/>
              </a:p>
            </p:txBody>
          </p:sp>
        </p:grpSp>
        <p:grpSp>
          <p:nvGrpSpPr>
            <p:cNvPr id="95" name="Shape 95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96" name="Shape 96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900"/>
              </a:p>
            </p:txBody>
          </p:sp>
          <p:sp>
            <p:nvSpPr>
              <p:cNvPr id="97" name="Shape 97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900"/>
              </a:p>
            </p:txBody>
          </p:sp>
        </p:grpSp>
      </p:grpSp>
      <p:sp>
        <p:nvSpPr>
          <p:cNvPr id="98" name="Shape 98"/>
          <p:cNvSpPr txBox="1">
            <a:spLocks noGrp="1"/>
          </p:cNvSpPr>
          <p:nvPr>
            <p:ph type="title"/>
          </p:nvPr>
        </p:nvSpPr>
        <p:spPr>
          <a:xfrm>
            <a:off x="814275" y="523433"/>
            <a:ext cx="5258400" cy="1021600"/>
          </a:xfrm>
          <a:prstGeom prst="rect">
            <a:avLst/>
          </a:prstGeom>
        </p:spPr>
        <p:txBody>
          <a:bodyPr wrap="square" lIns="121897" tIns="121897" rIns="121897" bIns="121897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814275" y="2050651"/>
            <a:ext cx="3378300" cy="3632400"/>
          </a:xfrm>
          <a:prstGeom prst="rect">
            <a:avLst/>
          </a:prstGeom>
        </p:spPr>
        <p:txBody>
          <a:bodyPr wrap="square" lIns="121897" tIns="121897" rIns="121897" bIns="121897" anchor="t" anchorCtr="0"/>
          <a:lstStyle>
            <a:lvl1pPr marL="609585" lvl="0" indent="-474121">
              <a:spcBef>
                <a:spcPts val="800"/>
              </a:spcBef>
              <a:spcAft>
                <a:spcPts val="0"/>
              </a:spcAft>
              <a:buSzPts val="2000"/>
              <a:buChar char="▰"/>
              <a:defRPr sz="2700"/>
            </a:lvl1pPr>
            <a:lvl2pPr marL="1219170" lvl="1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700"/>
            </a:lvl2pPr>
            <a:lvl3pPr marL="1828754" lvl="2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700"/>
            </a:lvl3pPr>
            <a:lvl4pPr marL="2438339" lvl="3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700"/>
            </a:lvl4pPr>
            <a:lvl5pPr marL="3047924" lvl="4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700"/>
            </a:lvl5pPr>
            <a:lvl6pPr marL="3657509" lvl="5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700"/>
            </a:lvl6pPr>
            <a:lvl7pPr marL="4267093" lvl="6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700"/>
            </a:lvl7pPr>
            <a:lvl8pPr marL="4876678" lvl="7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700"/>
            </a:lvl8pPr>
            <a:lvl9pPr marL="5486263" lvl="8" indent="-474121">
              <a:spcBef>
                <a:spcPts val="1333"/>
              </a:spcBef>
              <a:spcAft>
                <a:spcPts val="1333"/>
              </a:spcAft>
              <a:buSzPts val="2000"/>
              <a:buChar char="▻"/>
              <a:defRPr sz="2700"/>
            </a:lvl9pPr>
          </a:lstStyle>
          <a:p>
            <a:endParaRPr/>
          </a:p>
        </p:txBody>
      </p:sp>
      <p:sp>
        <p:nvSpPr>
          <p:cNvPr id="100" name="Shape 100"/>
          <p:cNvSpPr txBox="1">
            <a:spLocks noGrp="1"/>
          </p:cNvSpPr>
          <p:nvPr>
            <p:ph type="body" idx="2"/>
          </p:nvPr>
        </p:nvSpPr>
        <p:spPr>
          <a:xfrm>
            <a:off x="4396123" y="2050651"/>
            <a:ext cx="3378300" cy="3632400"/>
          </a:xfrm>
          <a:prstGeom prst="rect">
            <a:avLst/>
          </a:prstGeom>
        </p:spPr>
        <p:txBody>
          <a:bodyPr wrap="square" lIns="121897" tIns="121897" rIns="121897" bIns="121897" anchor="t" anchorCtr="0"/>
          <a:lstStyle>
            <a:lvl1pPr marL="609585" lvl="0" indent="-474121">
              <a:spcBef>
                <a:spcPts val="800"/>
              </a:spcBef>
              <a:spcAft>
                <a:spcPts val="0"/>
              </a:spcAft>
              <a:buSzPts val="2000"/>
              <a:buChar char="▰"/>
              <a:defRPr sz="2700"/>
            </a:lvl1pPr>
            <a:lvl2pPr marL="1219170" lvl="1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700"/>
            </a:lvl2pPr>
            <a:lvl3pPr marL="1828754" lvl="2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700"/>
            </a:lvl3pPr>
            <a:lvl4pPr marL="2438339" lvl="3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700"/>
            </a:lvl4pPr>
            <a:lvl5pPr marL="3047924" lvl="4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700"/>
            </a:lvl5pPr>
            <a:lvl6pPr marL="3657509" lvl="5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700"/>
            </a:lvl6pPr>
            <a:lvl7pPr marL="4267093" lvl="6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700"/>
            </a:lvl7pPr>
            <a:lvl8pPr marL="4876678" lvl="7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700"/>
            </a:lvl8pPr>
            <a:lvl9pPr marL="5486263" lvl="8" indent="-474121">
              <a:spcBef>
                <a:spcPts val="1333"/>
              </a:spcBef>
              <a:spcAft>
                <a:spcPts val="1333"/>
              </a:spcAft>
              <a:buSzPts val="2000"/>
              <a:buChar char="▻"/>
              <a:defRPr sz="2700"/>
            </a:lvl9pPr>
          </a:lstStyle>
          <a:p>
            <a:endParaRPr/>
          </a:p>
        </p:txBody>
      </p:sp>
      <p:sp>
        <p:nvSpPr>
          <p:cNvPr id="101" name="Shape 101"/>
          <p:cNvSpPr txBox="1">
            <a:spLocks noGrp="1"/>
          </p:cNvSpPr>
          <p:nvPr>
            <p:ph type="sldNum" idx="12"/>
          </p:nvPr>
        </p:nvSpPr>
        <p:spPr>
          <a:xfrm>
            <a:off x="7618000" y="6182000"/>
            <a:ext cx="1487400" cy="420800"/>
          </a:xfrm>
          <a:prstGeom prst="rect">
            <a:avLst/>
          </a:prstGeom>
        </p:spPr>
        <p:txBody>
          <a:bodyPr wrap="square" lIns="121897" tIns="121897" rIns="121897" bIns="121897" anchor="ctr" anchorCtr="0">
            <a:noAutofit/>
          </a:bodyPr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998005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00B412-FAA1-4D9E-998B-EE7ED2E1782B}" type="datetimeFigureOut">
              <a:rPr lang="ru-RU"/>
              <a:pPr>
                <a:defRPr/>
              </a:pPr>
              <a:t>26.03.2019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D4D651-AEA8-468D-92EC-1DFF32E56B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6853044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909929-1161-406C-89F3-1C083A5C3F0A}" type="datetimeFigureOut">
              <a:rPr lang="ru-RU"/>
              <a:pPr>
                <a:defRPr/>
              </a:pPr>
              <a:t>26.03.2019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05F433-3CD2-42F9-BDBD-577EDCA554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0123199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82199F-4B1A-416B-8F19-300838F084F8}" type="datetimeFigureOut">
              <a:rPr lang="ru-RU"/>
              <a:pPr>
                <a:defRPr/>
              </a:pPr>
              <a:t>26.03.2019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4BDC6A-FC93-43F3-AC9A-CC8C8D1003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4900264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C7126F-E70F-44B3-9C33-FAF2ABD8D441}" type="datetimeFigureOut">
              <a:rPr lang="ru-RU"/>
              <a:pPr>
                <a:defRPr/>
              </a:pPr>
              <a:t>26.03.2019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5FC1B4-D1A7-4FE5-95C7-B1D3A8B846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2949962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07A432-7B4A-4814-AD04-DCE0D66CBD68}" type="datetimeFigureOut">
              <a:rPr lang="ru-RU"/>
              <a:pPr>
                <a:defRPr/>
              </a:pPr>
              <a:t>26.03.2019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590E4A-B140-47DC-AC92-38D237DC12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460697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E7A9C7-ACA0-4D7E-A9FC-9E760CED0010}" type="datetimeFigureOut">
              <a:rPr lang="ru-RU"/>
              <a:pPr>
                <a:defRPr/>
              </a:pPr>
              <a:t>26.03.2019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28736B-C60A-4CAB-8426-57EDAD0AE6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259878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5C04F5-3A6E-44CF-AD92-C9A24251D902}" type="datetimeFigureOut">
              <a:rPr lang="ru-RU"/>
              <a:pPr>
                <a:defRPr/>
              </a:pPr>
              <a:t>26.03.2019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6F9BAC-97E1-421F-B9CD-C7333EB5A8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0196192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78007B-9AA2-4AAC-B034-44CFBD5217CC}" type="datetimeFigureOut">
              <a:rPr lang="ru-RU"/>
              <a:pPr>
                <a:defRPr/>
              </a:pPr>
              <a:t>26.03.2019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A3EEBE-6E3F-4843-B899-DAA7D2F7A8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421714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05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bg2"/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fld id="{861EA33E-18AD-4B64-A1BC-788B8D494ADF}" type="datetimeFigureOut">
              <a:rPr lang="ru-RU"/>
              <a:pPr>
                <a:defRPr/>
              </a:pPr>
              <a:t>26.03.2019</a:t>
            </a:fld>
            <a:endParaRPr lang="ru-RU"/>
          </a:p>
        </p:txBody>
      </p:sp>
      <p:sp>
        <p:nvSpPr>
          <p:cNvPr id="1105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bg2"/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05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bg2"/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fld id="{81F5C47E-4C81-4539-A787-745A496F6C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ru-RU" sz="2400">
                <a:latin typeface="Tahoma" pitchFamily="34" charset="0"/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97" r:id="rId13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5" Type="http://schemas.openxmlformats.org/officeDocument/2006/relationships/image" Target="../media/image3.wmf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.png"/><Relationship Id="rId5" Type="http://schemas.openxmlformats.org/officeDocument/2006/relationships/image" Target="../media/image5.emf"/><Relationship Id="rId4" Type="http://schemas.openxmlformats.org/officeDocument/2006/relationships/oleObject" Target="../embeddings/_____Microsoft_Excel_97-20031.xls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Заголовок 1"/>
          <p:cNvSpPr>
            <a:spLocks noGrp="1"/>
          </p:cNvSpPr>
          <p:nvPr>
            <p:ph type="ctrTitle"/>
          </p:nvPr>
        </p:nvSpPr>
        <p:spPr>
          <a:xfrm>
            <a:off x="323528" y="332656"/>
            <a:ext cx="8568952" cy="5257800"/>
          </a:xfrm>
        </p:spPr>
        <p:txBody>
          <a:bodyPr/>
          <a:lstStyle/>
          <a:p>
            <a:pPr algn="ctr">
              <a:defRPr/>
            </a:pPr>
            <a:r>
              <a:rPr lang="ru-RU" sz="5400" b="1" dirty="0">
                <a:solidFill>
                  <a:schemeClr val="tx2"/>
                </a:solidFill>
                <a:latin typeface="Georgia" pitchFamily="18" charset="0"/>
              </a:rPr>
              <a:t>Бюджет муниципального образования </a:t>
            </a:r>
            <a:r>
              <a:rPr lang="ru-RU" sz="5400" b="1" dirty="0" smtClean="0">
                <a:solidFill>
                  <a:schemeClr val="tx2"/>
                </a:solidFill>
                <a:latin typeface="Georgia" pitchFamily="18" charset="0"/>
              </a:rPr>
              <a:t>«</a:t>
            </a:r>
            <a:r>
              <a:rPr lang="ru-RU" sz="5400" b="1" dirty="0" err="1" smtClean="0">
                <a:solidFill>
                  <a:schemeClr val="tx2"/>
                </a:solidFill>
                <a:latin typeface="Georgia" pitchFamily="18" charset="0"/>
              </a:rPr>
              <a:t>Кожильское</a:t>
            </a:r>
            <a:r>
              <a:rPr lang="ru-RU" sz="5400" b="1" dirty="0" smtClean="0">
                <a:solidFill>
                  <a:schemeClr val="tx2"/>
                </a:solidFill>
                <a:latin typeface="Georgia" pitchFamily="18" charset="0"/>
              </a:rPr>
              <a:t>» </a:t>
            </a:r>
            <a:r>
              <a:rPr lang="ru-RU" sz="5400" b="1" dirty="0">
                <a:solidFill>
                  <a:schemeClr val="tx2"/>
                </a:solidFill>
                <a:latin typeface="Georgia" pitchFamily="18" charset="0"/>
              </a:rPr>
              <a:t/>
            </a:r>
            <a:br>
              <a:rPr lang="ru-RU" sz="5400" b="1" dirty="0">
                <a:solidFill>
                  <a:schemeClr val="tx2"/>
                </a:solidFill>
                <a:latin typeface="Georgia" pitchFamily="18" charset="0"/>
              </a:rPr>
            </a:br>
            <a:r>
              <a:rPr lang="ru-RU" sz="5400" b="1" dirty="0">
                <a:solidFill>
                  <a:schemeClr val="tx2"/>
                </a:solidFill>
                <a:latin typeface="Georgia" pitchFamily="18" charset="0"/>
              </a:rPr>
              <a:t>на 2018 год и на плановый период 2019 и 2020 годов</a:t>
            </a:r>
            <a:endParaRPr lang="ru-RU" sz="54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031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SapphireHiddenControl" hidden="1"/>
          <p:cNvPicPr preferRelativeResize="0">
            <a:picLocks noChangeArrowheads="1" noChangeShapeType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096000" cy="406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ontrols>
      <mc:AlternateContent xmlns:mc="http://schemas.openxmlformats.org/markup-compatibility/2006">
        <mc:Choice xmlns:v="urn:schemas-microsoft-com:vml" Requires="v">
          <p:control spid="1541" name="SapphireHiddenControl" r:id="rId2" imgW="6095880" imgH="4067280"/>
        </mc:Choice>
        <mc:Fallback>
          <p:control name="SapphireHiddenControl" r:id="rId2" imgW="6095880" imgH="4067280">
            <p:pic>
              <p:nvPicPr>
                <p:cNvPr id="0" name="SapphireHiddenControl" hidden="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6096000" cy="40671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</a:extLst>
              </p:spPr>
            </p:pic>
          </p:control>
        </mc:Fallback>
      </mc:AlternateContent>
    </p:controls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2114888"/>
              </p:ext>
            </p:extLst>
          </p:nvPr>
        </p:nvGraphicFramePr>
        <p:xfrm>
          <a:off x="-180528" y="116632"/>
          <a:ext cx="5761038" cy="66247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29" name="Лист" r:id="rId4" imgW="2571649" imgH="1304983" progId="Excel.Sheet.8">
                  <p:embed/>
                </p:oleObj>
              </mc:Choice>
              <mc:Fallback>
                <p:oleObj name="Лист" r:id="rId4" imgW="2571649" imgH="1304983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80528" y="116632"/>
                        <a:ext cx="5761038" cy="662473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395288" y="260648"/>
            <a:ext cx="8497192" cy="838200"/>
          </a:xfrm>
        </p:spPr>
        <p:txBody>
          <a:bodyPr/>
          <a:lstStyle/>
          <a:p>
            <a:pPr eaLnBrk="1" hangingPunct="1"/>
            <a:r>
              <a:rPr lang="ru-RU" sz="2800" b="1" dirty="0" smtClean="0">
                <a:latin typeface="Georgia" pitchFamily="18" charset="0"/>
              </a:rPr>
              <a:t>Прочие расходы </a:t>
            </a:r>
            <a:r>
              <a:rPr lang="ru-RU" sz="2800" b="1" dirty="0">
                <a:latin typeface="Georgia" pitchFamily="18" charset="0"/>
              </a:rPr>
              <a:t>бюджета </a:t>
            </a:r>
            <a:r>
              <a:rPr lang="ru-RU" sz="2800" b="1" dirty="0" smtClean="0">
                <a:latin typeface="Georgia" pitchFamily="18" charset="0"/>
              </a:rPr>
              <a:t/>
            </a:r>
            <a:br>
              <a:rPr lang="ru-RU" sz="2800" b="1" dirty="0" smtClean="0">
                <a:latin typeface="Georgia" pitchFamily="18" charset="0"/>
              </a:rPr>
            </a:br>
            <a:r>
              <a:rPr lang="ru-RU" sz="2800" b="1" dirty="0" smtClean="0">
                <a:latin typeface="Georgia" pitchFamily="18" charset="0"/>
              </a:rPr>
              <a:t>МО «</a:t>
            </a:r>
            <a:r>
              <a:rPr lang="ru-RU" sz="2800" b="1" dirty="0" err="1" smtClean="0">
                <a:latin typeface="Georgia" pitchFamily="18" charset="0"/>
              </a:rPr>
              <a:t>Кожильское</a:t>
            </a:r>
            <a:r>
              <a:rPr lang="ru-RU" sz="2800" b="1" dirty="0" smtClean="0">
                <a:latin typeface="Georgia" pitchFamily="18" charset="0"/>
              </a:rPr>
              <a:t>», </a:t>
            </a:r>
            <a:r>
              <a:rPr lang="ru-RU" sz="2000" b="1" dirty="0" smtClean="0">
                <a:latin typeface="Georgia" pitchFamily="18" charset="0"/>
              </a:rPr>
              <a:t>тыс. руб.</a:t>
            </a: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645860" y="1303890"/>
            <a:ext cx="1656000" cy="86177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kumimoji="1" lang="ru-RU" sz="2800" b="1" dirty="0">
                <a:latin typeface="Georgia" pitchFamily="18" charset="0"/>
              </a:rPr>
              <a:t>2018 год</a:t>
            </a:r>
          </a:p>
          <a:p>
            <a:pPr algn="ctr">
              <a:defRPr/>
            </a:pPr>
            <a:r>
              <a:rPr kumimoji="1" lang="ru-RU" sz="2800" b="1" u="sng" dirty="0">
                <a:latin typeface="Georgia" pitchFamily="18" charset="0"/>
              </a:rPr>
              <a:t> </a:t>
            </a:r>
            <a:r>
              <a:rPr kumimoji="1" lang="ru-RU" sz="2800" b="1" u="sng" dirty="0" smtClean="0">
                <a:latin typeface="Georgia" pitchFamily="18" charset="0"/>
              </a:rPr>
              <a:t>3 139,8</a:t>
            </a:r>
            <a:endParaRPr kumimoji="1" lang="ru-RU" sz="2800" b="1" u="sng" dirty="0"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5868145" y="1196851"/>
            <a:ext cx="2880319" cy="863997"/>
          </a:xfrm>
          <a:prstGeom prst="rect">
            <a:avLst/>
          </a:prstGeom>
          <a:solidFill>
            <a:srgbClr val="5FB4C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r">
              <a:defRPr/>
            </a:pPr>
            <a:r>
              <a:rPr kumimoji="1" lang="ru-RU" kern="0" dirty="0">
                <a:latin typeface="Georgia" pitchFamily="18" charset="0"/>
                <a:cs typeface="+mn-cs"/>
              </a:rPr>
              <a:t>Общегосударственные вопросы </a:t>
            </a:r>
          </a:p>
          <a:p>
            <a:pPr algn="r">
              <a:defRPr/>
            </a:pPr>
            <a:r>
              <a:rPr lang="en-US" b="1" dirty="0" smtClean="0">
                <a:latin typeface="Georgia" pitchFamily="18" charset="0"/>
                <a:cs typeface="+mn-cs"/>
              </a:rPr>
              <a:t>2</a:t>
            </a:r>
            <a:r>
              <a:rPr lang="ru-RU" b="1" dirty="0" smtClean="0">
                <a:latin typeface="Georgia" pitchFamily="18" charset="0"/>
                <a:cs typeface="+mn-cs"/>
              </a:rPr>
              <a:t> </a:t>
            </a:r>
            <a:r>
              <a:rPr lang="en-US" b="1" dirty="0" smtClean="0">
                <a:latin typeface="Georgia" pitchFamily="18" charset="0"/>
                <a:cs typeface="+mn-cs"/>
              </a:rPr>
              <a:t>112</a:t>
            </a:r>
            <a:r>
              <a:rPr lang="ru-RU" b="1" dirty="0" smtClean="0">
                <a:latin typeface="Georgia" pitchFamily="18" charset="0"/>
                <a:cs typeface="+mn-cs"/>
              </a:rPr>
              <a:t>,0</a:t>
            </a:r>
            <a:endParaRPr lang="en-US" b="1" dirty="0">
              <a:latin typeface="Georgia" pitchFamily="18" charset="0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5868145" y="2924944"/>
            <a:ext cx="2880319" cy="1368152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r">
              <a:defRPr/>
            </a:pPr>
            <a:r>
              <a:rPr kumimoji="1" lang="ru-RU" sz="1600" kern="0" dirty="0">
                <a:latin typeface="Georgia" pitchFamily="18" charset="0"/>
                <a:cs typeface="+mn-cs"/>
              </a:rPr>
              <a:t>Национальная безопасность и правоохранительная деятельность </a:t>
            </a:r>
          </a:p>
          <a:p>
            <a:pPr algn="r">
              <a:defRPr/>
            </a:pPr>
            <a:r>
              <a:rPr lang="ru-RU" b="1" dirty="0">
                <a:latin typeface="Georgia" pitchFamily="18" charset="0"/>
                <a:cs typeface="+mn-cs"/>
              </a:rPr>
              <a:t>271,9</a:t>
            </a: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5868145" y="5392070"/>
            <a:ext cx="2880320" cy="917250"/>
          </a:xfrm>
          <a:prstGeom prst="rect">
            <a:avLst/>
          </a:prstGeom>
          <a:solidFill>
            <a:srgbClr val="FF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r">
              <a:defRPr/>
            </a:pPr>
            <a:r>
              <a:rPr kumimoji="1" lang="ru-RU" kern="0" dirty="0" smtClean="0">
                <a:latin typeface="Georgia" pitchFamily="18" charset="0"/>
                <a:cs typeface="+mn-cs"/>
              </a:rPr>
              <a:t>Жилищно-коммунальное хозяйство</a:t>
            </a:r>
          </a:p>
          <a:p>
            <a:pPr algn="r">
              <a:defRPr/>
            </a:pPr>
            <a:r>
              <a:rPr lang="ru-RU" b="1">
                <a:latin typeface="Georgia" pitchFamily="18" charset="0"/>
                <a:cs typeface="+mn-cs"/>
              </a:rPr>
              <a:t>108,6</a:t>
            </a:r>
            <a:endParaRPr lang="ru-RU" b="1" dirty="0">
              <a:latin typeface="Georgia" pitchFamily="18" charset="0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5868145" y="4365104"/>
            <a:ext cx="2880319" cy="86154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r">
              <a:defRPr/>
            </a:pPr>
            <a:r>
              <a:rPr kumimoji="1" lang="ru-RU" kern="0" dirty="0">
                <a:latin typeface="Georgia" pitchFamily="18" charset="0"/>
                <a:cs typeface="+mn-cs"/>
              </a:rPr>
              <a:t>Национальная экономика </a:t>
            </a:r>
            <a:endParaRPr kumimoji="1" lang="ru-RU" kern="0" dirty="0" smtClean="0">
              <a:latin typeface="Georgia" pitchFamily="18" charset="0"/>
              <a:cs typeface="+mn-cs"/>
            </a:endParaRPr>
          </a:p>
          <a:p>
            <a:pPr algn="r">
              <a:defRPr/>
            </a:pPr>
            <a:r>
              <a:rPr lang="ru-RU" b="1" dirty="0">
                <a:latin typeface="Georgia" pitchFamily="18" charset="0"/>
                <a:cs typeface="+mn-cs"/>
              </a:rPr>
              <a:t>590,6</a:t>
            </a:r>
          </a:p>
        </p:txBody>
      </p:sp>
      <p:pic>
        <p:nvPicPr>
          <p:cNvPr id="1537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7" name="TextBox 2"/>
          <p:cNvSpPr txBox="1">
            <a:spLocks noChangeArrowheads="1"/>
          </p:cNvSpPr>
          <p:nvPr/>
        </p:nvSpPr>
        <p:spPr bwMode="auto">
          <a:xfrm>
            <a:off x="6209330" y="881606"/>
            <a:ext cx="26177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ru-RU" dirty="0" smtClean="0">
                <a:latin typeface="Georgia" pitchFamily="18" charset="0"/>
              </a:rPr>
              <a:t>2019 год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5868145" y="2142283"/>
            <a:ext cx="2880320" cy="648072"/>
          </a:xfrm>
          <a:prstGeom prst="rect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r">
              <a:defRPr/>
            </a:pPr>
            <a:r>
              <a:rPr kumimoji="1" lang="ru-RU" kern="0" dirty="0" smtClean="0">
                <a:latin typeface="Georgia" pitchFamily="18" charset="0"/>
                <a:cs typeface="+mn-cs"/>
              </a:rPr>
              <a:t>Национальная оборона </a:t>
            </a:r>
            <a:endParaRPr kumimoji="1" lang="ru-RU" kern="0" dirty="0">
              <a:latin typeface="Georgia" pitchFamily="18" charset="0"/>
              <a:cs typeface="+mn-cs"/>
            </a:endParaRPr>
          </a:p>
          <a:p>
            <a:pPr algn="r">
              <a:defRPr/>
            </a:pPr>
            <a:r>
              <a:rPr lang="ru-RU" b="1" dirty="0" smtClean="0">
                <a:latin typeface="Georgia" pitchFamily="18" charset="0"/>
                <a:cs typeface="+mn-cs"/>
              </a:rPr>
              <a:t>240,0</a:t>
            </a:r>
            <a:endParaRPr lang="ru-RU" b="1" dirty="0">
              <a:latin typeface="Georgia" pitchFamily="18" charset="0"/>
              <a:cs typeface="+mn-cs"/>
            </a:endParaRPr>
          </a:p>
        </p:txBody>
      </p:sp>
      <p:sp>
        <p:nvSpPr>
          <p:cNvPr id="13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05094" y="6165304"/>
            <a:ext cx="431402" cy="234926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mtClean="0"/>
              <a:pPr>
                <a:defRPr/>
              </a:pPr>
              <a:t>10</a:t>
            </a:fld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 bwMode="auto">
          <a:xfrm>
            <a:off x="3087316" y="1303890"/>
            <a:ext cx="1656000" cy="86177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kumimoji="1" lang="ru-RU" sz="2800" b="1" dirty="0" smtClean="0">
                <a:latin typeface="Georgia" pitchFamily="18" charset="0"/>
              </a:rPr>
              <a:t>2019 год</a:t>
            </a:r>
          </a:p>
          <a:p>
            <a:pPr algn="ctr">
              <a:defRPr/>
            </a:pPr>
            <a:r>
              <a:rPr kumimoji="1" lang="ru-RU" sz="2800" b="1" u="sng" dirty="0">
                <a:latin typeface="Georgia" pitchFamily="18" charset="0"/>
              </a:rPr>
              <a:t> </a:t>
            </a:r>
            <a:r>
              <a:rPr kumimoji="1" lang="ru-RU" sz="2800" b="1" u="sng" dirty="0" smtClean="0">
                <a:latin typeface="Georgia" pitchFamily="18" charset="0"/>
              </a:rPr>
              <a:t>3 323,1</a:t>
            </a:r>
            <a:endParaRPr kumimoji="1" lang="ru-RU" sz="2800" b="1" u="sng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64759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Количество светильников</a:t>
            </a:r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685800" y="1295400"/>
          <a:ext cx="7772400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062300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Бюджет дорожного фонда 586.6 </a:t>
            </a:r>
            <a:r>
              <a:rPr lang="ru-RU" dirty="0" err="1" smtClean="0"/>
              <a:t>т.р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800" dirty="0" smtClean="0"/>
              <a:t>Активная электроэнергия-  350084 </a:t>
            </a:r>
            <a:r>
              <a:rPr lang="ru-RU" sz="2800" dirty="0" err="1" smtClean="0"/>
              <a:t>т.р</a:t>
            </a:r>
            <a:r>
              <a:rPr lang="ru-RU" sz="2800" dirty="0" smtClean="0"/>
              <a:t>.</a:t>
            </a:r>
          </a:p>
          <a:p>
            <a:pPr marL="0" indent="0">
              <a:buNone/>
            </a:pPr>
            <a:r>
              <a:rPr lang="ru-RU" sz="2800" dirty="0" smtClean="0"/>
              <a:t>Расчистка дорог- 316816 </a:t>
            </a:r>
            <a:r>
              <a:rPr lang="ru-RU" sz="2800" dirty="0" err="1" smtClean="0"/>
              <a:t>т.р</a:t>
            </a:r>
            <a:r>
              <a:rPr lang="ru-RU" sz="2800" dirty="0" smtClean="0"/>
              <a:t>.</a:t>
            </a:r>
          </a:p>
          <a:p>
            <a:pPr marL="0" indent="0">
              <a:buNone/>
            </a:pPr>
            <a:r>
              <a:rPr lang="ru-RU" sz="2800" dirty="0" smtClean="0"/>
              <a:t>Дефицит- 80300</a:t>
            </a:r>
          </a:p>
          <a:p>
            <a:pPr marL="0" indent="0">
              <a:buNone/>
            </a:pPr>
            <a:r>
              <a:rPr lang="ru-RU" sz="2800" dirty="0"/>
              <a:t> </a:t>
            </a:r>
            <a:r>
              <a:rPr lang="ru-RU" sz="2800" dirty="0" smtClean="0"/>
              <a:t>       Дополнительно получили: 193000</a:t>
            </a:r>
            <a:endParaRPr lang="ru-RU" sz="2800" dirty="0"/>
          </a:p>
          <a:p>
            <a:pPr marL="0" indent="0">
              <a:buNone/>
            </a:pPr>
            <a:r>
              <a:rPr lang="ru-RU" sz="2800" dirty="0" smtClean="0"/>
              <a:t>Установка новых светильников- 60000</a:t>
            </a:r>
          </a:p>
          <a:p>
            <a:pPr marL="0" indent="0">
              <a:buNone/>
            </a:pPr>
            <a:r>
              <a:rPr lang="ru-RU" sz="2800" dirty="0" smtClean="0"/>
              <a:t>Щебень ул. Луговая – 48000</a:t>
            </a:r>
          </a:p>
          <a:p>
            <a:pPr marL="0" indent="0">
              <a:buNone/>
            </a:pPr>
            <a:r>
              <a:rPr lang="ru-RU" sz="2800" dirty="0" smtClean="0"/>
              <a:t>Щебень ул.Гагарина,Пушкина-85000</a:t>
            </a:r>
          </a:p>
          <a:p>
            <a:pPr marL="0" indent="0">
              <a:buNone/>
            </a:pPr>
            <a:endParaRPr lang="ru-RU" sz="2800" dirty="0" smtClean="0"/>
          </a:p>
          <a:p>
            <a:pPr marL="0" indent="0">
              <a:buNone/>
            </a:pPr>
            <a:r>
              <a:rPr lang="ru-RU" sz="2800" dirty="0" smtClean="0"/>
              <a:t>Итого:  860093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0241521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Бюджет </a:t>
            </a:r>
            <a:r>
              <a:rPr lang="ru-RU" dirty="0"/>
              <a:t>б</a:t>
            </a:r>
            <a:r>
              <a:rPr lang="ru-RU" dirty="0" smtClean="0"/>
              <a:t>лагоустройства 108 </a:t>
            </a:r>
            <a:r>
              <a:rPr lang="ru-RU" dirty="0" err="1" smtClean="0"/>
              <a:t>т.р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Вывоз мусора- 42395 </a:t>
            </a:r>
            <a:r>
              <a:rPr lang="ru-RU" dirty="0" err="1" smtClean="0"/>
              <a:t>т.р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Ремонт памятников- 34520 </a:t>
            </a:r>
            <a:r>
              <a:rPr lang="ru-RU" dirty="0" err="1" smtClean="0"/>
              <a:t>т.р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Аккарицидная обработка кладбища-22000 </a:t>
            </a:r>
            <a:r>
              <a:rPr lang="ru-RU" dirty="0" err="1" smtClean="0"/>
              <a:t>т.р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Скашивание травы в Чуре-7000 </a:t>
            </a:r>
            <a:r>
              <a:rPr lang="ru-RU" dirty="0" err="1" smtClean="0"/>
              <a:t>т.р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Ремонт  </a:t>
            </a:r>
            <a:r>
              <a:rPr lang="ru-RU" dirty="0" err="1" smtClean="0"/>
              <a:t>тримера</a:t>
            </a:r>
            <a:r>
              <a:rPr lang="ru-RU" dirty="0" smtClean="0"/>
              <a:t> 570</a:t>
            </a:r>
          </a:p>
          <a:p>
            <a:pPr marL="0" indent="0">
              <a:buNone/>
            </a:pPr>
            <a:r>
              <a:rPr lang="ru-RU" dirty="0" smtClean="0"/>
              <a:t>Налоги-1515</a:t>
            </a: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sz="2800" dirty="0" smtClean="0"/>
          </a:p>
          <a:p>
            <a:pPr marL="0" indent="0">
              <a:buNone/>
            </a:pPr>
            <a:endParaRPr lang="ru-RU" sz="2800" dirty="0" smtClean="0"/>
          </a:p>
          <a:p>
            <a:pPr marL="0" indent="0">
              <a:buNone/>
            </a:pPr>
            <a:endParaRPr lang="ru-RU" sz="2800" dirty="0" smtClean="0"/>
          </a:p>
        </p:txBody>
      </p:sp>
    </p:spTree>
    <p:extLst>
      <p:ext uri="{BB962C8B-B14F-4D97-AF65-F5344CB8AC3E}">
        <p14:creationId xmlns:p14="http://schemas.microsoft.com/office/powerpoint/2010/main" val="32298984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Дополнительно на благоустройство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268760"/>
            <a:ext cx="7772400" cy="4648200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smtClean="0"/>
              <a:t>Ремонт родника-31200</a:t>
            </a:r>
          </a:p>
          <a:p>
            <a:pPr marL="0" indent="0">
              <a:buNone/>
            </a:pPr>
            <a:r>
              <a:rPr lang="ru-RU" sz="2800" dirty="0" smtClean="0"/>
              <a:t>Проект «Радуга желаний» </a:t>
            </a:r>
          </a:p>
          <a:p>
            <a:pPr marL="0" indent="0">
              <a:buNone/>
            </a:pPr>
            <a:r>
              <a:rPr lang="ru-RU" sz="2800" dirty="0" smtClean="0"/>
              <a:t>117 </a:t>
            </a:r>
            <a:r>
              <a:rPr lang="ru-RU" sz="2800" dirty="0" err="1" smtClean="0"/>
              <a:t>средсва</a:t>
            </a:r>
            <a:r>
              <a:rPr lang="ru-RU" sz="2800" dirty="0" smtClean="0"/>
              <a:t> гранта</a:t>
            </a:r>
            <a:endParaRPr lang="en-US" sz="2800" dirty="0"/>
          </a:p>
          <a:p>
            <a:pPr marL="0" indent="0">
              <a:buNone/>
            </a:pPr>
            <a:r>
              <a:rPr lang="ru-RU" sz="2800" dirty="0" smtClean="0"/>
              <a:t>Благоустройство территории барака-100000</a:t>
            </a:r>
          </a:p>
          <a:p>
            <a:pPr marL="0" indent="0">
              <a:buNone/>
            </a:pPr>
            <a:r>
              <a:rPr lang="ru-RU" sz="2800" dirty="0" smtClean="0"/>
              <a:t>Проект </a:t>
            </a:r>
            <a:r>
              <a:rPr lang="ru-RU" sz="2800" dirty="0" err="1" smtClean="0"/>
              <a:t>Чура</a:t>
            </a:r>
            <a:r>
              <a:rPr lang="ru-RU" sz="2800" dirty="0" smtClean="0"/>
              <a:t>- 367000</a:t>
            </a:r>
          </a:p>
          <a:p>
            <a:pPr marL="0" indent="0">
              <a:buNone/>
            </a:pPr>
            <a:r>
              <a:rPr lang="ru-RU" sz="2800" dirty="0" smtClean="0"/>
              <a:t>ООО Чура-100000</a:t>
            </a:r>
          </a:p>
          <a:p>
            <a:pPr marL="0" indent="0">
              <a:buNone/>
            </a:pPr>
            <a:r>
              <a:rPr lang="ru-RU" sz="2800" dirty="0" smtClean="0"/>
              <a:t>ИП Фёдоров-38000               Итого:615200</a:t>
            </a:r>
          </a:p>
          <a:p>
            <a:pPr marL="0" indent="0">
              <a:buNone/>
            </a:pPr>
            <a:r>
              <a:rPr lang="ru-RU" sz="2800" dirty="0" smtClean="0"/>
              <a:t>Вклад жителей 29000</a:t>
            </a:r>
          </a:p>
          <a:p>
            <a:pPr marL="0" indent="0">
              <a:buNone/>
            </a:pPr>
            <a:r>
              <a:rPr lang="ru-RU" sz="2800" dirty="0" smtClean="0"/>
              <a:t>Бюджет Удмуртской Республики-200000</a:t>
            </a:r>
            <a:endParaRPr lang="ru-RU" sz="2800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sz="2800" dirty="0" smtClean="0"/>
          </a:p>
          <a:p>
            <a:pPr marL="0" indent="0">
              <a:buNone/>
            </a:pPr>
            <a:endParaRPr lang="ru-RU" sz="2800" dirty="0" smtClean="0"/>
          </a:p>
          <a:p>
            <a:pPr marL="0" indent="0">
              <a:buNone/>
            </a:pPr>
            <a:endParaRPr lang="ru-RU" sz="2800" dirty="0" smtClean="0"/>
          </a:p>
        </p:txBody>
      </p:sp>
    </p:spTree>
    <p:extLst>
      <p:ext uri="{BB962C8B-B14F-4D97-AF65-F5344CB8AC3E}">
        <p14:creationId xmlns:p14="http://schemas.microsoft.com/office/powerpoint/2010/main" val="374925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 txBox="1">
            <a:spLocks noGrp="1"/>
          </p:cNvSpPr>
          <p:nvPr>
            <p:ph type="title"/>
          </p:nvPr>
        </p:nvSpPr>
        <p:spPr>
          <a:xfrm>
            <a:off x="959408" y="494405"/>
            <a:ext cx="7011200" cy="1021600"/>
          </a:xfrm>
          <a:prstGeom prst="rect">
            <a:avLst/>
          </a:prstGeom>
        </p:spPr>
        <p:txBody>
          <a:bodyPr wrap="square" lIns="121897" tIns="121897" rIns="121897" bIns="121897" anchor="ctr" anchorCtr="0">
            <a:no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ОБУСТРОЙСТВО КРЫТОЙ              СЦЕНЫ В с.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ДЗЯКИНО</a:t>
            </a:r>
            <a:endParaRPr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2" name="Shape 192"/>
          <p:cNvSpPr txBox="1">
            <a:spLocks noGrp="1"/>
          </p:cNvSpPr>
          <p:nvPr>
            <p:ph type="sldNum" idx="12"/>
          </p:nvPr>
        </p:nvSpPr>
        <p:spPr>
          <a:xfrm>
            <a:off x="8633333" y="6182000"/>
            <a:ext cx="1983200" cy="420800"/>
          </a:xfrm>
          <a:prstGeom prst="rect">
            <a:avLst/>
          </a:prstGeom>
        </p:spPr>
        <p:txBody>
          <a:bodyPr wrap="square" lIns="121897" tIns="121897" rIns="121897" bIns="121897" anchor="ctr" anchorCtr="0">
            <a:noAutofit/>
          </a:bodyPr>
          <a:lstStyle/>
          <a:p>
            <a:fld id="{00000000-1234-1234-1234-123412341234}" type="slidenum">
              <a:rPr lang="en"/>
              <a:pPr/>
              <a:t>15</a:t>
            </a:fld>
            <a:endParaRPr/>
          </a:p>
        </p:txBody>
      </p:sp>
      <p:grpSp>
        <p:nvGrpSpPr>
          <p:cNvPr id="2" name="Shape 194"/>
          <p:cNvGrpSpPr/>
          <p:nvPr/>
        </p:nvGrpSpPr>
        <p:grpSpPr>
          <a:xfrm>
            <a:off x="251273" y="736462"/>
            <a:ext cx="412055" cy="537497"/>
            <a:chOff x="590250" y="244200"/>
            <a:chExt cx="407975" cy="532175"/>
          </a:xfrm>
        </p:grpSpPr>
        <p:sp>
          <p:nvSpPr>
            <p:cNvPr id="195" name="Shape 195"/>
            <p:cNvSpPr/>
            <p:nvPr/>
          </p:nvSpPr>
          <p:spPr>
            <a:xfrm>
              <a:off x="623125" y="313625"/>
              <a:ext cx="375100" cy="462750"/>
            </a:xfrm>
            <a:custGeom>
              <a:avLst/>
              <a:gdLst/>
              <a:ahLst/>
              <a:cxnLst/>
              <a:rect l="0" t="0" r="0" b="0"/>
              <a:pathLst>
                <a:path w="15004" h="18510" fill="none" extrusionOk="0">
                  <a:moveTo>
                    <a:pt x="1" y="17536"/>
                  </a:moveTo>
                  <a:lnTo>
                    <a:pt x="1" y="17536"/>
                  </a:lnTo>
                  <a:lnTo>
                    <a:pt x="1" y="17536"/>
                  </a:lnTo>
                  <a:lnTo>
                    <a:pt x="25" y="17682"/>
                  </a:lnTo>
                  <a:lnTo>
                    <a:pt x="49" y="17852"/>
                  </a:lnTo>
                  <a:lnTo>
                    <a:pt x="123" y="18023"/>
                  </a:lnTo>
                  <a:lnTo>
                    <a:pt x="220" y="18193"/>
                  </a:lnTo>
                  <a:lnTo>
                    <a:pt x="293" y="18291"/>
                  </a:lnTo>
                  <a:lnTo>
                    <a:pt x="390" y="18364"/>
                  </a:lnTo>
                  <a:lnTo>
                    <a:pt x="488" y="18412"/>
                  </a:lnTo>
                  <a:lnTo>
                    <a:pt x="610" y="18461"/>
                  </a:lnTo>
                  <a:lnTo>
                    <a:pt x="756" y="18510"/>
                  </a:lnTo>
                  <a:lnTo>
                    <a:pt x="926" y="18510"/>
                  </a:lnTo>
                  <a:lnTo>
                    <a:pt x="14468" y="18510"/>
                  </a:lnTo>
                  <a:lnTo>
                    <a:pt x="14468" y="18510"/>
                  </a:lnTo>
                  <a:lnTo>
                    <a:pt x="14541" y="18510"/>
                  </a:lnTo>
                  <a:lnTo>
                    <a:pt x="14614" y="18485"/>
                  </a:lnTo>
                  <a:lnTo>
                    <a:pt x="14736" y="18412"/>
                  </a:lnTo>
                  <a:lnTo>
                    <a:pt x="14833" y="18291"/>
                  </a:lnTo>
                  <a:lnTo>
                    <a:pt x="14906" y="18144"/>
                  </a:lnTo>
                  <a:lnTo>
                    <a:pt x="14955" y="17974"/>
                  </a:lnTo>
                  <a:lnTo>
                    <a:pt x="14979" y="17779"/>
                  </a:lnTo>
                  <a:lnTo>
                    <a:pt x="15003" y="17438"/>
                  </a:lnTo>
                  <a:lnTo>
                    <a:pt x="15003" y="487"/>
                  </a:lnTo>
                  <a:lnTo>
                    <a:pt x="15003" y="487"/>
                  </a:lnTo>
                  <a:lnTo>
                    <a:pt x="15003" y="341"/>
                  </a:lnTo>
                  <a:lnTo>
                    <a:pt x="14979" y="219"/>
                  </a:lnTo>
                  <a:lnTo>
                    <a:pt x="14955" y="146"/>
                  </a:lnTo>
                  <a:lnTo>
                    <a:pt x="14906" y="73"/>
                  </a:lnTo>
                  <a:lnTo>
                    <a:pt x="14833" y="49"/>
                  </a:lnTo>
                  <a:lnTo>
                    <a:pt x="14736" y="24"/>
                  </a:lnTo>
                  <a:lnTo>
                    <a:pt x="14468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96" name="Shape 196"/>
            <p:cNvSpPr/>
            <p:nvPr/>
          </p:nvSpPr>
          <p:spPr>
            <a:xfrm>
              <a:off x="590250" y="269775"/>
              <a:ext cx="377525" cy="462775"/>
            </a:xfrm>
            <a:custGeom>
              <a:avLst/>
              <a:gdLst/>
              <a:ahLst/>
              <a:cxnLst/>
              <a:rect l="0" t="0" r="0" b="0"/>
              <a:pathLst>
                <a:path w="15101" h="18511" fill="none" extrusionOk="0">
                  <a:moveTo>
                    <a:pt x="14321" y="0"/>
                  </a:moveTo>
                  <a:lnTo>
                    <a:pt x="780" y="0"/>
                  </a:lnTo>
                  <a:lnTo>
                    <a:pt x="780" y="0"/>
                  </a:lnTo>
                  <a:lnTo>
                    <a:pt x="634" y="25"/>
                  </a:lnTo>
                  <a:lnTo>
                    <a:pt x="488" y="74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2" y="341"/>
                  </a:lnTo>
                  <a:lnTo>
                    <a:pt x="74" y="488"/>
                  </a:lnTo>
                  <a:lnTo>
                    <a:pt x="25" y="634"/>
                  </a:lnTo>
                  <a:lnTo>
                    <a:pt x="1" y="780"/>
                  </a:lnTo>
                  <a:lnTo>
                    <a:pt x="1" y="17731"/>
                  </a:lnTo>
                  <a:lnTo>
                    <a:pt x="1" y="17731"/>
                  </a:lnTo>
                  <a:lnTo>
                    <a:pt x="25" y="17877"/>
                  </a:lnTo>
                  <a:lnTo>
                    <a:pt x="74" y="18023"/>
                  </a:lnTo>
                  <a:lnTo>
                    <a:pt x="122" y="18169"/>
                  </a:lnTo>
                  <a:lnTo>
                    <a:pt x="220" y="18291"/>
                  </a:lnTo>
                  <a:lnTo>
                    <a:pt x="342" y="18388"/>
                  </a:lnTo>
                  <a:lnTo>
                    <a:pt x="488" y="18437"/>
                  </a:lnTo>
                  <a:lnTo>
                    <a:pt x="634" y="18486"/>
                  </a:lnTo>
                  <a:lnTo>
                    <a:pt x="780" y="18510"/>
                  </a:lnTo>
                  <a:lnTo>
                    <a:pt x="14321" y="18510"/>
                  </a:lnTo>
                  <a:lnTo>
                    <a:pt x="14321" y="18510"/>
                  </a:lnTo>
                  <a:lnTo>
                    <a:pt x="14467" y="18486"/>
                  </a:lnTo>
                  <a:lnTo>
                    <a:pt x="14614" y="18437"/>
                  </a:lnTo>
                  <a:lnTo>
                    <a:pt x="14760" y="18388"/>
                  </a:lnTo>
                  <a:lnTo>
                    <a:pt x="14881" y="18291"/>
                  </a:lnTo>
                  <a:lnTo>
                    <a:pt x="14979" y="18169"/>
                  </a:lnTo>
                  <a:lnTo>
                    <a:pt x="15028" y="18023"/>
                  </a:lnTo>
                  <a:lnTo>
                    <a:pt x="15076" y="17877"/>
                  </a:lnTo>
                  <a:lnTo>
                    <a:pt x="15101" y="17731"/>
                  </a:lnTo>
                  <a:lnTo>
                    <a:pt x="15101" y="780"/>
                  </a:lnTo>
                  <a:lnTo>
                    <a:pt x="15101" y="780"/>
                  </a:lnTo>
                  <a:lnTo>
                    <a:pt x="15076" y="634"/>
                  </a:lnTo>
                  <a:lnTo>
                    <a:pt x="15028" y="488"/>
                  </a:lnTo>
                  <a:lnTo>
                    <a:pt x="14979" y="341"/>
                  </a:lnTo>
                  <a:lnTo>
                    <a:pt x="14881" y="220"/>
                  </a:lnTo>
                  <a:lnTo>
                    <a:pt x="14760" y="122"/>
                  </a:lnTo>
                  <a:lnTo>
                    <a:pt x="14614" y="74"/>
                  </a:lnTo>
                  <a:lnTo>
                    <a:pt x="14467" y="25"/>
                  </a:lnTo>
                  <a:lnTo>
                    <a:pt x="14321" y="0"/>
                  </a:lnTo>
                  <a:lnTo>
                    <a:pt x="14321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97" name="Shape 197"/>
            <p:cNvSpPr/>
            <p:nvPr/>
          </p:nvSpPr>
          <p:spPr>
            <a:xfrm>
              <a:off x="796650" y="274025"/>
              <a:ext cx="45100" cy="45100"/>
            </a:xfrm>
            <a:custGeom>
              <a:avLst/>
              <a:gdLst/>
              <a:ahLst/>
              <a:cxnLst/>
              <a:rect l="0" t="0" r="0" b="0"/>
              <a:pathLst>
                <a:path w="1804" h="1804" fill="none" extrusionOk="0">
                  <a:moveTo>
                    <a:pt x="902" y="1"/>
                  </a:moveTo>
                  <a:lnTo>
                    <a:pt x="902" y="1"/>
                  </a:lnTo>
                  <a:lnTo>
                    <a:pt x="1073" y="25"/>
                  </a:lnTo>
                  <a:lnTo>
                    <a:pt x="1243" y="74"/>
                  </a:lnTo>
                  <a:lnTo>
                    <a:pt x="1414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9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9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4" y="1657"/>
                  </a:lnTo>
                  <a:lnTo>
                    <a:pt x="1243" y="1730"/>
                  </a:lnTo>
                  <a:lnTo>
                    <a:pt x="1073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2" y="1779"/>
                  </a:lnTo>
                  <a:lnTo>
                    <a:pt x="561" y="1730"/>
                  </a:lnTo>
                  <a:lnTo>
                    <a:pt x="391" y="1657"/>
                  </a:lnTo>
                  <a:lnTo>
                    <a:pt x="269" y="1535"/>
                  </a:lnTo>
                  <a:lnTo>
                    <a:pt x="147" y="1414"/>
                  </a:lnTo>
                  <a:lnTo>
                    <a:pt x="74" y="1243"/>
                  </a:lnTo>
                  <a:lnTo>
                    <a:pt x="25" y="1073"/>
                  </a:lnTo>
                  <a:lnTo>
                    <a:pt x="1" y="902"/>
                  </a:lnTo>
                  <a:lnTo>
                    <a:pt x="1" y="902"/>
                  </a:lnTo>
                  <a:lnTo>
                    <a:pt x="25" y="732"/>
                  </a:lnTo>
                  <a:lnTo>
                    <a:pt x="74" y="561"/>
                  </a:lnTo>
                  <a:lnTo>
                    <a:pt x="147" y="391"/>
                  </a:lnTo>
                  <a:lnTo>
                    <a:pt x="269" y="269"/>
                  </a:lnTo>
                  <a:lnTo>
                    <a:pt x="391" y="147"/>
                  </a:lnTo>
                  <a:lnTo>
                    <a:pt x="561" y="74"/>
                  </a:lnTo>
                  <a:lnTo>
                    <a:pt x="732" y="25"/>
                  </a:lnTo>
                  <a:lnTo>
                    <a:pt x="902" y="1"/>
                  </a:lnTo>
                  <a:lnTo>
                    <a:pt x="902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98" name="Shape 198"/>
            <p:cNvSpPr/>
            <p:nvPr/>
          </p:nvSpPr>
          <p:spPr>
            <a:xfrm>
              <a:off x="713850" y="274025"/>
              <a:ext cx="45075" cy="45100"/>
            </a:xfrm>
            <a:custGeom>
              <a:avLst/>
              <a:gdLst/>
              <a:ahLst/>
              <a:cxnLst/>
              <a:rect l="0" t="0" r="0" b="0"/>
              <a:pathLst>
                <a:path w="1803" h="1804" fill="none" extrusionOk="0">
                  <a:moveTo>
                    <a:pt x="902" y="1"/>
                  </a:moveTo>
                  <a:lnTo>
                    <a:pt x="902" y="1"/>
                  </a:lnTo>
                  <a:lnTo>
                    <a:pt x="1072" y="25"/>
                  </a:lnTo>
                  <a:lnTo>
                    <a:pt x="1243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9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9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3" y="1730"/>
                  </a:lnTo>
                  <a:lnTo>
                    <a:pt x="1072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1" y="1779"/>
                  </a:lnTo>
                  <a:lnTo>
                    <a:pt x="561" y="1730"/>
                  </a:lnTo>
                  <a:lnTo>
                    <a:pt x="390" y="1657"/>
                  </a:lnTo>
                  <a:lnTo>
                    <a:pt x="269" y="1535"/>
                  </a:lnTo>
                  <a:lnTo>
                    <a:pt x="147" y="1414"/>
                  </a:lnTo>
                  <a:lnTo>
                    <a:pt x="74" y="1243"/>
                  </a:lnTo>
                  <a:lnTo>
                    <a:pt x="25" y="1073"/>
                  </a:lnTo>
                  <a:lnTo>
                    <a:pt x="1" y="902"/>
                  </a:lnTo>
                  <a:lnTo>
                    <a:pt x="1" y="902"/>
                  </a:lnTo>
                  <a:lnTo>
                    <a:pt x="25" y="732"/>
                  </a:lnTo>
                  <a:lnTo>
                    <a:pt x="74" y="561"/>
                  </a:lnTo>
                  <a:lnTo>
                    <a:pt x="147" y="391"/>
                  </a:lnTo>
                  <a:lnTo>
                    <a:pt x="269" y="269"/>
                  </a:lnTo>
                  <a:lnTo>
                    <a:pt x="390" y="147"/>
                  </a:lnTo>
                  <a:lnTo>
                    <a:pt x="561" y="74"/>
                  </a:lnTo>
                  <a:lnTo>
                    <a:pt x="731" y="25"/>
                  </a:lnTo>
                  <a:lnTo>
                    <a:pt x="902" y="1"/>
                  </a:lnTo>
                  <a:lnTo>
                    <a:pt x="902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99" name="Shape 199"/>
            <p:cNvSpPr/>
            <p:nvPr/>
          </p:nvSpPr>
          <p:spPr>
            <a:xfrm>
              <a:off x="631050" y="274025"/>
              <a:ext cx="45075" cy="45100"/>
            </a:xfrm>
            <a:custGeom>
              <a:avLst/>
              <a:gdLst/>
              <a:ahLst/>
              <a:cxnLst/>
              <a:rect l="0" t="0" r="0" b="0"/>
              <a:pathLst>
                <a:path w="1803" h="1804" fill="none" extrusionOk="0">
                  <a:moveTo>
                    <a:pt x="0" y="902"/>
                  </a:moveTo>
                  <a:lnTo>
                    <a:pt x="0" y="902"/>
                  </a:lnTo>
                  <a:lnTo>
                    <a:pt x="25" y="732"/>
                  </a:lnTo>
                  <a:lnTo>
                    <a:pt x="73" y="561"/>
                  </a:lnTo>
                  <a:lnTo>
                    <a:pt x="147" y="391"/>
                  </a:lnTo>
                  <a:lnTo>
                    <a:pt x="268" y="269"/>
                  </a:lnTo>
                  <a:lnTo>
                    <a:pt x="390" y="147"/>
                  </a:lnTo>
                  <a:lnTo>
                    <a:pt x="561" y="74"/>
                  </a:lnTo>
                  <a:lnTo>
                    <a:pt x="731" y="25"/>
                  </a:lnTo>
                  <a:lnTo>
                    <a:pt x="902" y="1"/>
                  </a:lnTo>
                  <a:lnTo>
                    <a:pt x="902" y="1"/>
                  </a:lnTo>
                  <a:lnTo>
                    <a:pt x="1072" y="25"/>
                  </a:lnTo>
                  <a:lnTo>
                    <a:pt x="1243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8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8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3" y="1730"/>
                  </a:lnTo>
                  <a:lnTo>
                    <a:pt x="1072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1" y="1779"/>
                  </a:lnTo>
                  <a:lnTo>
                    <a:pt x="561" y="1730"/>
                  </a:lnTo>
                  <a:lnTo>
                    <a:pt x="390" y="1657"/>
                  </a:lnTo>
                  <a:lnTo>
                    <a:pt x="268" y="1535"/>
                  </a:lnTo>
                  <a:lnTo>
                    <a:pt x="147" y="1414"/>
                  </a:lnTo>
                  <a:lnTo>
                    <a:pt x="73" y="1243"/>
                  </a:lnTo>
                  <a:lnTo>
                    <a:pt x="25" y="1073"/>
                  </a:lnTo>
                  <a:lnTo>
                    <a:pt x="0" y="902"/>
                  </a:lnTo>
                  <a:lnTo>
                    <a:pt x="0" y="902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0" name="Shape 200"/>
            <p:cNvSpPr/>
            <p:nvPr/>
          </p:nvSpPr>
          <p:spPr>
            <a:xfrm>
              <a:off x="649925" y="590050"/>
              <a:ext cx="133975" cy="25"/>
            </a:xfrm>
            <a:custGeom>
              <a:avLst/>
              <a:gdLst/>
              <a:ahLst/>
              <a:cxnLst/>
              <a:rect l="0" t="0" r="0" b="0"/>
              <a:pathLst>
                <a:path w="5359" h="1" fill="none" extrusionOk="0">
                  <a:moveTo>
                    <a:pt x="5358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1" name="Shape 201"/>
            <p:cNvSpPr/>
            <p:nvPr/>
          </p:nvSpPr>
          <p:spPr>
            <a:xfrm>
              <a:off x="649925" y="534625"/>
              <a:ext cx="255750" cy="25"/>
            </a:xfrm>
            <a:custGeom>
              <a:avLst/>
              <a:gdLst/>
              <a:ahLst/>
              <a:cxnLst/>
              <a:rect l="0" t="0" r="0" b="0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2" name="Shape 202"/>
            <p:cNvSpPr/>
            <p:nvPr/>
          </p:nvSpPr>
          <p:spPr>
            <a:xfrm>
              <a:off x="649925" y="479825"/>
              <a:ext cx="255750" cy="25"/>
            </a:xfrm>
            <a:custGeom>
              <a:avLst/>
              <a:gdLst/>
              <a:ahLst/>
              <a:cxnLst/>
              <a:rect l="0" t="0" r="0" b="0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3" name="Shape 203"/>
            <p:cNvSpPr/>
            <p:nvPr/>
          </p:nvSpPr>
          <p:spPr>
            <a:xfrm>
              <a:off x="649925" y="424425"/>
              <a:ext cx="255750" cy="25"/>
            </a:xfrm>
            <a:custGeom>
              <a:avLst/>
              <a:gdLst/>
              <a:ahLst/>
              <a:cxnLst/>
              <a:rect l="0" t="0" r="0" b="0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4" name="Shape 204"/>
            <p:cNvSpPr/>
            <p:nvPr/>
          </p:nvSpPr>
          <p:spPr>
            <a:xfrm>
              <a:off x="879475" y="274025"/>
              <a:ext cx="45075" cy="45100"/>
            </a:xfrm>
            <a:custGeom>
              <a:avLst/>
              <a:gdLst/>
              <a:ahLst/>
              <a:cxnLst/>
              <a:rect l="0" t="0" r="0" b="0"/>
              <a:pathLst>
                <a:path w="1803" h="1804" fill="none" extrusionOk="0">
                  <a:moveTo>
                    <a:pt x="901" y="1803"/>
                  </a:moveTo>
                  <a:lnTo>
                    <a:pt x="901" y="1803"/>
                  </a:lnTo>
                  <a:lnTo>
                    <a:pt x="731" y="1779"/>
                  </a:lnTo>
                  <a:lnTo>
                    <a:pt x="560" y="1730"/>
                  </a:lnTo>
                  <a:lnTo>
                    <a:pt x="390" y="1657"/>
                  </a:lnTo>
                  <a:lnTo>
                    <a:pt x="268" y="1535"/>
                  </a:lnTo>
                  <a:lnTo>
                    <a:pt x="146" y="1414"/>
                  </a:lnTo>
                  <a:lnTo>
                    <a:pt x="73" y="1243"/>
                  </a:lnTo>
                  <a:lnTo>
                    <a:pt x="25" y="1073"/>
                  </a:lnTo>
                  <a:lnTo>
                    <a:pt x="0" y="902"/>
                  </a:lnTo>
                  <a:lnTo>
                    <a:pt x="0" y="902"/>
                  </a:lnTo>
                  <a:lnTo>
                    <a:pt x="25" y="732"/>
                  </a:lnTo>
                  <a:lnTo>
                    <a:pt x="73" y="561"/>
                  </a:lnTo>
                  <a:lnTo>
                    <a:pt x="146" y="391"/>
                  </a:lnTo>
                  <a:lnTo>
                    <a:pt x="268" y="269"/>
                  </a:lnTo>
                  <a:lnTo>
                    <a:pt x="390" y="147"/>
                  </a:lnTo>
                  <a:lnTo>
                    <a:pt x="560" y="74"/>
                  </a:lnTo>
                  <a:lnTo>
                    <a:pt x="731" y="25"/>
                  </a:lnTo>
                  <a:lnTo>
                    <a:pt x="901" y="1"/>
                  </a:lnTo>
                  <a:lnTo>
                    <a:pt x="901" y="1"/>
                  </a:lnTo>
                  <a:lnTo>
                    <a:pt x="1072" y="25"/>
                  </a:lnTo>
                  <a:lnTo>
                    <a:pt x="1242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6" y="391"/>
                  </a:lnTo>
                  <a:lnTo>
                    <a:pt x="1729" y="561"/>
                  </a:lnTo>
                  <a:lnTo>
                    <a:pt x="1778" y="732"/>
                  </a:lnTo>
                  <a:lnTo>
                    <a:pt x="1802" y="902"/>
                  </a:lnTo>
                  <a:lnTo>
                    <a:pt x="1802" y="902"/>
                  </a:lnTo>
                  <a:lnTo>
                    <a:pt x="1778" y="1073"/>
                  </a:lnTo>
                  <a:lnTo>
                    <a:pt x="1729" y="1243"/>
                  </a:lnTo>
                  <a:lnTo>
                    <a:pt x="1656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2" y="1730"/>
                  </a:lnTo>
                  <a:lnTo>
                    <a:pt x="1072" y="1779"/>
                  </a:lnTo>
                  <a:lnTo>
                    <a:pt x="901" y="1803"/>
                  </a:lnTo>
                  <a:lnTo>
                    <a:pt x="901" y="1803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5" name="Shape 205"/>
            <p:cNvSpPr/>
            <p:nvPr/>
          </p:nvSpPr>
          <p:spPr>
            <a:xfrm>
              <a:off x="654800" y="244200"/>
              <a:ext cx="25" cy="51175"/>
            </a:xfrm>
            <a:custGeom>
              <a:avLst/>
              <a:gdLst/>
              <a:ahLst/>
              <a:cxnLst/>
              <a:rect l="0" t="0" r="0" b="0"/>
              <a:pathLst>
                <a:path w="1" h="2047" fill="none" extrusionOk="0">
                  <a:moveTo>
                    <a:pt x="0" y="1"/>
                  </a:moveTo>
                  <a:lnTo>
                    <a:pt x="0" y="2046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6" name="Shape 206"/>
            <p:cNvSpPr/>
            <p:nvPr/>
          </p:nvSpPr>
          <p:spPr>
            <a:xfrm>
              <a:off x="737600" y="244200"/>
              <a:ext cx="25" cy="51175"/>
            </a:xfrm>
            <a:custGeom>
              <a:avLst/>
              <a:gdLst/>
              <a:ahLst/>
              <a:cxnLst/>
              <a:rect l="0" t="0" r="0" b="0"/>
              <a:pathLst>
                <a:path w="1" h="2047" fill="none" extrusionOk="0">
                  <a:moveTo>
                    <a:pt x="1" y="1"/>
                  </a:moveTo>
                  <a:lnTo>
                    <a:pt x="1" y="2046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7" name="Shape 207"/>
            <p:cNvSpPr/>
            <p:nvPr/>
          </p:nvSpPr>
          <p:spPr>
            <a:xfrm>
              <a:off x="820400" y="244200"/>
              <a:ext cx="25" cy="51175"/>
            </a:xfrm>
            <a:custGeom>
              <a:avLst/>
              <a:gdLst/>
              <a:ahLst/>
              <a:cxnLst/>
              <a:rect l="0" t="0" r="0" b="0"/>
              <a:pathLst>
                <a:path w="1" h="2047" fill="none" extrusionOk="0">
                  <a:moveTo>
                    <a:pt x="1" y="1"/>
                  </a:moveTo>
                  <a:lnTo>
                    <a:pt x="1" y="2046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8" name="Shape 208"/>
            <p:cNvSpPr/>
            <p:nvPr/>
          </p:nvSpPr>
          <p:spPr>
            <a:xfrm>
              <a:off x="903225" y="244200"/>
              <a:ext cx="25" cy="51175"/>
            </a:xfrm>
            <a:custGeom>
              <a:avLst/>
              <a:gdLst/>
              <a:ahLst/>
              <a:cxnLst/>
              <a:rect l="0" t="0" r="0" b="0"/>
              <a:pathLst>
                <a:path w="1" h="2047" fill="none" extrusionOk="0">
                  <a:moveTo>
                    <a:pt x="0" y="1"/>
                  </a:moveTo>
                  <a:lnTo>
                    <a:pt x="0" y="2046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pic>
        <p:nvPicPr>
          <p:cNvPr id="23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5593" y="1788497"/>
            <a:ext cx="4809084" cy="36068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25" t="3591" r="8352" b="5886"/>
          <a:stretch/>
        </p:blipFill>
        <p:spPr bwMode="auto">
          <a:xfrm>
            <a:off x="0" y="3055007"/>
            <a:ext cx="4762627" cy="380299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1635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 txBox="1">
            <a:spLocks noGrp="1"/>
          </p:cNvSpPr>
          <p:nvPr>
            <p:ph type="title"/>
          </p:nvPr>
        </p:nvSpPr>
        <p:spPr>
          <a:xfrm>
            <a:off x="959408" y="494405"/>
            <a:ext cx="7011200" cy="1021600"/>
          </a:xfrm>
          <a:prstGeom prst="rect">
            <a:avLst/>
          </a:prstGeom>
        </p:spPr>
        <p:txBody>
          <a:bodyPr wrap="square" lIns="121897" tIns="121897" rIns="121897" bIns="121897" anchor="ctr" anchorCtr="0">
            <a:no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СПОРТИВНО-ИГРОВАЯ               ПЛОЩАДКА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д.ЧУРА</a:t>
            </a:r>
            <a:endParaRPr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2" name="Shape 192"/>
          <p:cNvSpPr txBox="1">
            <a:spLocks noGrp="1"/>
          </p:cNvSpPr>
          <p:nvPr>
            <p:ph type="sldNum" idx="12"/>
          </p:nvPr>
        </p:nvSpPr>
        <p:spPr>
          <a:xfrm>
            <a:off x="8633333" y="6182000"/>
            <a:ext cx="1983200" cy="420800"/>
          </a:xfrm>
          <a:prstGeom prst="rect">
            <a:avLst/>
          </a:prstGeom>
        </p:spPr>
        <p:txBody>
          <a:bodyPr wrap="square" lIns="121897" tIns="121897" rIns="121897" bIns="121897" anchor="ctr" anchorCtr="0">
            <a:noAutofit/>
          </a:bodyPr>
          <a:lstStyle/>
          <a:p>
            <a:fld id="{00000000-1234-1234-1234-123412341234}" type="slidenum">
              <a:rPr lang="en"/>
              <a:pPr/>
              <a:t>16</a:t>
            </a:fld>
            <a:endParaRPr/>
          </a:p>
        </p:txBody>
      </p:sp>
      <p:grpSp>
        <p:nvGrpSpPr>
          <p:cNvPr id="2" name="Shape 194"/>
          <p:cNvGrpSpPr/>
          <p:nvPr/>
        </p:nvGrpSpPr>
        <p:grpSpPr>
          <a:xfrm>
            <a:off x="251273" y="736462"/>
            <a:ext cx="412055" cy="537497"/>
            <a:chOff x="590250" y="244200"/>
            <a:chExt cx="407975" cy="532175"/>
          </a:xfrm>
        </p:grpSpPr>
        <p:sp>
          <p:nvSpPr>
            <p:cNvPr id="195" name="Shape 195"/>
            <p:cNvSpPr/>
            <p:nvPr/>
          </p:nvSpPr>
          <p:spPr>
            <a:xfrm>
              <a:off x="623125" y="313625"/>
              <a:ext cx="375100" cy="462750"/>
            </a:xfrm>
            <a:custGeom>
              <a:avLst/>
              <a:gdLst/>
              <a:ahLst/>
              <a:cxnLst/>
              <a:rect l="0" t="0" r="0" b="0"/>
              <a:pathLst>
                <a:path w="15004" h="18510" fill="none" extrusionOk="0">
                  <a:moveTo>
                    <a:pt x="1" y="17536"/>
                  </a:moveTo>
                  <a:lnTo>
                    <a:pt x="1" y="17536"/>
                  </a:lnTo>
                  <a:lnTo>
                    <a:pt x="1" y="17536"/>
                  </a:lnTo>
                  <a:lnTo>
                    <a:pt x="25" y="17682"/>
                  </a:lnTo>
                  <a:lnTo>
                    <a:pt x="49" y="17852"/>
                  </a:lnTo>
                  <a:lnTo>
                    <a:pt x="123" y="18023"/>
                  </a:lnTo>
                  <a:lnTo>
                    <a:pt x="220" y="18193"/>
                  </a:lnTo>
                  <a:lnTo>
                    <a:pt x="293" y="18291"/>
                  </a:lnTo>
                  <a:lnTo>
                    <a:pt x="390" y="18364"/>
                  </a:lnTo>
                  <a:lnTo>
                    <a:pt x="488" y="18412"/>
                  </a:lnTo>
                  <a:lnTo>
                    <a:pt x="610" y="18461"/>
                  </a:lnTo>
                  <a:lnTo>
                    <a:pt x="756" y="18510"/>
                  </a:lnTo>
                  <a:lnTo>
                    <a:pt x="926" y="18510"/>
                  </a:lnTo>
                  <a:lnTo>
                    <a:pt x="14468" y="18510"/>
                  </a:lnTo>
                  <a:lnTo>
                    <a:pt x="14468" y="18510"/>
                  </a:lnTo>
                  <a:lnTo>
                    <a:pt x="14541" y="18510"/>
                  </a:lnTo>
                  <a:lnTo>
                    <a:pt x="14614" y="18485"/>
                  </a:lnTo>
                  <a:lnTo>
                    <a:pt x="14736" y="18412"/>
                  </a:lnTo>
                  <a:lnTo>
                    <a:pt x="14833" y="18291"/>
                  </a:lnTo>
                  <a:lnTo>
                    <a:pt x="14906" y="18144"/>
                  </a:lnTo>
                  <a:lnTo>
                    <a:pt x="14955" y="17974"/>
                  </a:lnTo>
                  <a:lnTo>
                    <a:pt x="14979" y="17779"/>
                  </a:lnTo>
                  <a:lnTo>
                    <a:pt x="15003" y="17438"/>
                  </a:lnTo>
                  <a:lnTo>
                    <a:pt x="15003" y="487"/>
                  </a:lnTo>
                  <a:lnTo>
                    <a:pt x="15003" y="487"/>
                  </a:lnTo>
                  <a:lnTo>
                    <a:pt x="15003" y="341"/>
                  </a:lnTo>
                  <a:lnTo>
                    <a:pt x="14979" y="219"/>
                  </a:lnTo>
                  <a:lnTo>
                    <a:pt x="14955" y="146"/>
                  </a:lnTo>
                  <a:lnTo>
                    <a:pt x="14906" y="73"/>
                  </a:lnTo>
                  <a:lnTo>
                    <a:pt x="14833" y="49"/>
                  </a:lnTo>
                  <a:lnTo>
                    <a:pt x="14736" y="24"/>
                  </a:lnTo>
                  <a:lnTo>
                    <a:pt x="14468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96" name="Shape 196"/>
            <p:cNvSpPr/>
            <p:nvPr/>
          </p:nvSpPr>
          <p:spPr>
            <a:xfrm>
              <a:off x="590250" y="269775"/>
              <a:ext cx="377525" cy="462775"/>
            </a:xfrm>
            <a:custGeom>
              <a:avLst/>
              <a:gdLst/>
              <a:ahLst/>
              <a:cxnLst/>
              <a:rect l="0" t="0" r="0" b="0"/>
              <a:pathLst>
                <a:path w="15101" h="18511" fill="none" extrusionOk="0">
                  <a:moveTo>
                    <a:pt x="14321" y="0"/>
                  </a:moveTo>
                  <a:lnTo>
                    <a:pt x="780" y="0"/>
                  </a:lnTo>
                  <a:lnTo>
                    <a:pt x="780" y="0"/>
                  </a:lnTo>
                  <a:lnTo>
                    <a:pt x="634" y="25"/>
                  </a:lnTo>
                  <a:lnTo>
                    <a:pt x="488" y="74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2" y="341"/>
                  </a:lnTo>
                  <a:lnTo>
                    <a:pt x="74" y="488"/>
                  </a:lnTo>
                  <a:lnTo>
                    <a:pt x="25" y="634"/>
                  </a:lnTo>
                  <a:lnTo>
                    <a:pt x="1" y="780"/>
                  </a:lnTo>
                  <a:lnTo>
                    <a:pt x="1" y="17731"/>
                  </a:lnTo>
                  <a:lnTo>
                    <a:pt x="1" y="17731"/>
                  </a:lnTo>
                  <a:lnTo>
                    <a:pt x="25" y="17877"/>
                  </a:lnTo>
                  <a:lnTo>
                    <a:pt x="74" y="18023"/>
                  </a:lnTo>
                  <a:lnTo>
                    <a:pt x="122" y="18169"/>
                  </a:lnTo>
                  <a:lnTo>
                    <a:pt x="220" y="18291"/>
                  </a:lnTo>
                  <a:lnTo>
                    <a:pt x="342" y="18388"/>
                  </a:lnTo>
                  <a:lnTo>
                    <a:pt x="488" y="18437"/>
                  </a:lnTo>
                  <a:lnTo>
                    <a:pt x="634" y="18486"/>
                  </a:lnTo>
                  <a:lnTo>
                    <a:pt x="780" y="18510"/>
                  </a:lnTo>
                  <a:lnTo>
                    <a:pt x="14321" y="18510"/>
                  </a:lnTo>
                  <a:lnTo>
                    <a:pt x="14321" y="18510"/>
                  </a:lnTo>
                  <a:lnTo>
                    <a:pt x="14467" y="18486"/>
                  </a:lnTo>
                  <a:lnTo>
                    <a:pt x="14614" y="18437"/>
                  </a:lnTo>
                  <a:lnTo>
                    <a:pt x="14760" y="18388"/>
                  </a:lnTo>
                  <a:lnTo>
                    <a:pt x="14881" y="18291"/>
                  </a:lnTo>
                  <a:lnTo>
                    <a:pt x="14979" y="18169"/>
                  </a:lnTo>
                  <a:lnTo>
                    <a:pt x="15028" y="18023"/>
                  </a:lnTo>
                  <a:lnTo>
                    <a:pt x="15076" y="17877"/>
                  </a:lnTo>
                  <a:lnTo>
                    <a:pt x="15101" y="17731"/>
                  </a:lnTo>
                  <a:lnTo>
                    <a:pt x="15101" y="780"/>
                  </a:lnTo>
                  <a:lnTo>
                    <a:pt x="15101" y="780"/>
                  </a:lnTo>
                  <a:lnTo>
                    <a:pt x="15076" y="634"/>
                  </a:lnTo>
                  <a:lnTo>
                    <a:pt x="15028" y="488"/>
                  </a:lnTo>
                  <a:lnTo>
                    <a:pt x="14979" y="341"/>
                  </a:lnTo>
                  <a:lnTo>
                    <a:pt x="14881" y="220"/>
                  </a:lnTo>
                  <a:lnTo>
                    <a:pt x="14760" y="122"/>
                  </a:lnTo>
                  <a:lnTo>
                    <a:pt x="14614" y="74"/>
                  </a:lnTo>
                  <a:lnTo>
                    <a:pt x="14467" y="25"/>
                  </a:lnTo>
                  <a:lnTo>
                    <a:pt x="14321" y="0"/>
                  </a:lnTo>
                  <a:lnTo>
                    <a:pt x="14321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97" name="Shape 197"/>
            <p:cNvSpPr/>
            <p:nvPr/>
          </p:nvSpPr>
          <p:spPr>
            <a:xfrm>
              <a:off x="796650" y="274025"/>
              <a:ext cx="45100" cy="45100"/>
            </a:xfrm>
            <a:custGeom>
              <a:avLst/>
              <a:gdLst/>
              <a:ahLst/>
              <a:cxnLst/>
              <a:rect l="0" t="0" r="0" b="0"/>
              <a:pathLst>
                <a:path w="1804" h="1804" fill="none" extrusionOk="0">
                  <a:moveTo>
                    <a:pt x="902" y="1"/>
                  </a:moveTo>
                  <a:lnTo>
                    <a:pt x="902" y="1"/>
                  </a:lnTo>
                  <a:lnTo>
                    <a:pt x="1073" y="25"/>
                  </a:lnTo>
                  <a:lnTo>
                    <a:pt x="1243" y="74"/>
                  </a:lnTo>
                  <a:lnTo>
                    <a:pt x="1414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9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9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4" y="1657"/>
                  </a:lnTo>
                  <a:lnTo>
                    <a:pt x="1243" y="1730"/>
                  </a:lnTo>
                  <a:lnTo>
                    <a:pt x="1073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2" y="1779"/>
                  </a:lnTo>
                  <a:lnTo>
                    <a:pt x="561" y="1730"/>
                  </a:lnTo>
                  <a:lnTo>
                    <a:pt x="391" y="1657"/>
                  </a:lnTo>
                  <a:lnTo>
                    <a:pt x="269" y="1535"/>
                  </a:lnTo>
                  <a:lnTo>
                    <a:pt x="147" y="1414"/>
                  </a:lnTo>
                  <a:lnTo>
                    <a:pt x="74" y="1243"/>
                  </a:lnTo>
                  <a:lnTo>
                    <a:pt x="25" y="1073"/>
                  </a:lnTo>
                  <a:lnTo>
                    <a:pt x="1" y="902"/>
                  </a:lnTo>
                  <a:lnTo>
                    <a:pt x="1" y="902"/>
                  </a:lnTo>
                  <a:lnTo>
                    <a:pt x="25" y="732"/>
                  </a:lnTo>
                  <a:lnTo>
                    <a:pt x="74" y="561"/>
                  </a:lnTo>
                  <a:lnTo>
                    <a:pt x="147" y="391"/>
                  </a:lnTo>
                  <a:lnTo>
                    <a:pt x="269" y="269"/>
                  </a:lnTo>
                  <a:lnTo>
                    <a:pt x="391" y="147"/>
                  </a:lnTo>
                  <a:lnTo>
                    <a:pt x="561" y="74"/>
                  </a:lnTo>
                  <a:lnTo>
                    <a:pt x="732" y="25"/>
                  </a:lnTo>
                  <a:lnTo>
                    <a:pt x="902" y="1"/>
                  </a:lnTo>
                  <a:lnTo>
                    <a:pt x="902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98" name="Shape 198"/>
            <p:cNvSpPr/>
            <p:nvPr/>
          </p:nvSpPr>
          <p:spPr>
            <a:xfrm>
              <a:off x="713850" y="274025"/>
              <a:ext cx="45075" cy="45100"/>
            </a:xfrm>
            <a:custGeom>
              <a:avLst/>
              <a:gdLst/>
              <a:ahLst/>
              <a:cxnLst/>
              <a:rect l="0" t="0" r="0" b="0"/>
              <a:pathLst>
                <a:path w="1803" h="1804" fill="none" extrusionOk="0">
                  <a:moveTo>
                    <a:pt x="902" y="1"/>
                  </a:moveTo>
                  <a:lnTo>
                    <a:pt x="902" y="1"/>
                  </a:lnTo>
                  <a:lnTo>
                    <a:pt x="1072" y="25"/>
                  </a:lnTo>
                  <a:lnTo>
                    <a:pt x="1243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9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9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3" y="1730"/>
                  </a:lnTo>
                  <a:lnTo>
                    <a:pt x="1072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1" y="1779"/>
                  </a:lnTo>
                  <a:lnTo>
                    <a:pt x="561" y="1730"/>
                  </a:lnTo>
                  <a:lnTo>
                    <a:pt x="390" y="1657"/>
                  </a:lnTo>
                  <a:lnTo>
                    <a:pt x="269" y="1535"/>
                  </a:lnTo>
                  <a:lnTo>
                    <a:pt x="147" y="1414"/>
                  </a:lnTo>
                  <a:lnTo>
                    <a:pt x="74" y="1243"/>
                  </a:lnTo>
                  <a:lnTo>
                    <a:pt x="25" y="1073"/>
                  </a:lnTo>
                  <a:lnTo>
                    <a:pt x="1" y="902"/>
                  </a:lnTo>
                  <a:lnTo>
                    <a:pt x="1" y="902"/>
                  </a:lnTo>
                  <a:lnTo>
                    <a:pt x="25" y="732"/>
                  </a:lnTo>
                  <a:lnTo>
                    <a:pt x="74" y="561"/>
                  </a:lnTo>
                  <a:lnTo>
                    <a:pt x="147" y="391"/>
                  </a:lnTo>
                  <a:lnTo>
                    <a:pt x="269" y="269"/>
                  </a:lnTo>
                  <a:lnTo>
                    <a:pt x="390" y="147"/>
                  </a:lnTo>
                  <a:lnTo>
                    <a:pt x="561" y="74"/>
                  </a:lnTo>
                  <a:lnTo>
                    <a:pt x="731" y="25"/>
                  </a:lnTo>
                  <a:lnTo>
                    <a:pt x="902" y="1"/>
                  </a:lnTo>
                  <a:lnTo>
                    <a:pt x="902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99" name="Shape 199"/>
            <p:cNvSpPr/>
            <p:nvPr/>
          </p:nvSpPr>
          <p:spPr>
            <a:xfrm>
              <a:off x="631050" y="274025"/>
              <a:ext cx="45075" cy="45100"/>
            </a:xfrm>
            <a:custGeom>
              <a:avLst/>
              <a:gdLst/>
              <a:ahLst/>
              <a:cxnLst/>
              <a:rect l="0" t="0" r="0" b="0"/>
              <a:pathLst>
                <a:path w="1803" h="1804" fill="none" extrusionOk="0">
                  <a:moveTo>
                    <a:pt x="0" y="902"/>
                  </a:moveTo>
                  <a:lnTo>
                    <a:pt x="0" y="902"/>
                  </a:lnTo>
                  <a:lnTo>
                    <a:pt x="25" y="732"/>
                  </a:lnTo>
                  <a:lnTo>
                    <a:pt x="73" y="561"/>
                  </a:lnTo>
                  <a:lnTo>
                    <a:pt x="147" y="391"/>
                  </a:lnTo>
                  <a:lnTo>
                    <a:pt x="268" y="269"/>
                  </a:lnTo>
                  <a:lnTo>
                    <a:pt x="390" y="147"/>
                  </a:lnTo>
                  <a:lnTo>
                    <a:pt x="561" y="74"/>
                  </a:lnTo>
                  <a:lnTo>
                    <a:pt x="731" y="25"/>
                  </a:lnTo>
                  <a:lnTo>
                    <a:pt x="902" y="1"/>
                  </a:lnTo>
                  <a:lnTo>
                    <a:pt x="902" y="1"/>
                  </a:lnTo>
                  <a:lnTo>
                    <a:pt x="1072" y="25"/>
                  </a:lnTo>
                  <a:lnTo>
                    <a:pt x="1243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8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8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3" y="1730"/>
                  </a:lnTo>
                  <a:lnTo>
                    <a:pt x="1072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1" y="1779"/>
                  </a:lnTo>
                  <a:lnTo>
                    <a:pt x="561" y="1730"/>
                  </a:lnTo>
                  <a:lnTo>
                    <a:pt x="390" y="1657"/>
                  </a:lnTo>
                  <a:lnTo>
                    <a:pt x="268" y="1535"/>
                  </a:lnTo>
                  <a:lnTo>
                    <a:pt x="147" y="1414"/>
                  </a:lnTo>
                  <a:lnTo>
                    <a:pt x="73" y="1243"/>
                  </a:lnTo>
                  <a:lnTo>
                    <a:pt x="25" y="1073"/>
                  </a:lnTo>
                  <a:lnTo>
                    <a:pt x="0" y="902"/>
                  </a:lnTo>
                  <a:lnTo>
                    <a:pt x="0" y="902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0" name="Shape 200"/>
            <p:cNvSpPr/>
            <p:nvPr/>
          </p:nvSpPr>
          <p:spPr>
            <a:xfrm>
              <a:off x="649925" y="590050"/>
              <a:ext cx="133975" cy="25"/>
            </a:xfrm>
            <a:custGeom>
              <a:avLst/>
              <a:gdLst/>
              <a:ahLst/>
              <a:cxnLst/>
              <a:rect l="0" t="0" r="0" b="0"/>
              <a:pathLst>
                <a:path w="5359" h="1" fill="none" extrusionOk="0">
                  <a:moveTo>
                    <a:pt x="5358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1" name="Shape 201"/>
            <p:cNvSpPr/>
            <p:nvPr/>
          </p:nvSpPr>
          <p:spPr>
            <a:xfrm>
              <a:off x="649925" y="534625"/>
              <a:ext cx="255750" cy="25"/>
            </a:xfrm>
            <a:custGeom>
              <a:avLst/>
              <a:gdLst/>
              <a:ahLst/>
              <a:cxnLst/>
              <a:rect l="0" t="0" r="0" b="0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2" name="Shape 202"/>
            <p:cNvSpPr/>
            <p:nvPr/>
          </p:nvSpPr>
          <p:spPr>
            <a:xfrm>
              <a:off x="649925" y="479825"/>
              <a:ext cx="255750" cy="25"/>
            </a:xfrm>
            <a:custGeom>
              <a:avLst/>
              <a:gdLst/>
              <a:ahLst/>
              <a:cxnLst/>
              <a:rect l="0" t="0" r="0" b="0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3" name="Shape 203"/>
            <p:cNvSpPr/>
            <p:nvPr/>
          </p:nvSpPr>
          <p:spPr>
            <a:xfrm>
              <a:off x="649925" y="424425"/>
              <a:ext cx="255750" cy="25"/>
            </a:xfrm>
            <a:custGeom>
              <a:avLst/>
              <a:gdLst/>
              <a:ahLst/>
              <a:cxnLst/>
              <a:rect l="0" t="0" r="0" b="0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4" name="Shape 204"/>
            <p:cNvSpPr/>
            <p:nvPr/>
          </p:nvSpPr>
          <p:spPr>
            <a:xfrm>
              <a:off x="879475" y="274025"/>
              <a:ext cx="45075" cy="45100"/>
            </a:xfrm>
            <a:custGeom>
              <a:avLst/>
              <a:gdLst/>
              <a:ahLst/>
              <a:cxnLst/>
              <a:rect l="0" t="0" r="0" b="0"/>
              <a:pathLst>
                <a:path w="1803" h="1804" fill="none" extrusionOk="0">
                  <a:moveTo>
                    <a:pt x="901" y="1803"/>
                  </a:moveTo>
                  <a:lnTo>
                    <a:pt x="901" y="1803"/>
                  </a:lnTo>
                  <a:lnTo>
                    <a:pt x="731" y="1779"/>
                  </a:lnTo>
                  <a:lnTo>
                    <a:pt x="560" y="1730"/>
                  </a:lnTo>
                  <a:lnTo>
                    <a:pt x="390" y="1657"/>
                  </a:lnTo>
                  <a:lnTo>
                    <a:pt x="268" y="1535"/>
                  </a:lnTo>
                  <a:lnTo>
                    <a:pt x="146" y="1414"/>
                  </a:lnTo>
                  <a:lnTo>
                    <a:pt x="73" y="1243"/>
                  </a:lnTo>
                  <a:lnTo>
                    <a:pt x="25" y="1073"/>
                  </a:lnTo>
                  <a:lnTo>
                    <a:pt x="0" y="902"/>
                  </a:lnTo>
                  <a:lnTo>
                    <a:pt x="0" y="902"/>
                  </a:lnTo>
                  <a:lnTo>
                    <a:pt x="25" y="732"/>
                  </a:lnTo>
                  <a:lnTo>
                    <a:pt x="73" y="561"/>
                  </a:lnTo>
                  <a:lnTo>
                    <a:pt x="146" y="391"/>
                  </a:lnTo>
                  <a:lnTo>
                    <a:pt x="268" y="269"/>
                  </a:lnTo>
                  <a:lnTo>
                    <a:pt x="390" y="147"/>
                  </a:lnTo>
                  <a:lnTo>
                    <a:pt x="560" y="74"/>
                  </a:lnTo>
                  <a:lnTo>
                    <a:pt x="731" y="25"/>
                  </a:lnTo>
                  <a:lnTo>
                    <a:pt x="901" y="1"/>
                  </a:lnTo>
                  <a:lnTo>
                    <a:pt x="901" y="1"/>
                  </a:lnTo>
                  <a:lnTo>
                    <a:pt x="1072" y="25"/>
                  </a:lnTo>
                  <a:lnTo>
                    <a:pt x="1242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6" y="391"/>
                  </a:lnTo>
                  <a:lnTo>
                    <a:pt x="1729" y="561"/>
                  </a:lnTo>
                  <a:lnTo>
                    <a:pt x="1778" y="732"/>
                  </a:lnTo>
                  <a:lnTo>
                    <a:pt x="1802" y="902"/>
                  </a:lnTo>
                  <a:lnTo>
                    <a:pt x="1802" y="902"/>
                  </a:lnTo>
                  <a:lnTo>
                    <a:pt x="1778" y="1073"/>
                  </a:lnTo>
                  <a:lnTo>
                    <a:pt x="1729" y="1243"/>
                  </a:lnTo>
                  <a:lnTo>
                    <a:pt x="1656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2" y="1730"/>
                  </a:lnTo>
                  <a:lnTo>
                    <a:pt x="1072" y="1779"/>
                  </a:lnTo>
                  <a:lnTo>
                    <a:pt x="901" y="1803"/>
                  </a:lnTo>
                  <a:lnTo>
                    <a:pt x="901" y="1803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5" name="Shape 205"/>
            <p:cNvSpPr/>
            <p:nvPr/>
          </p:nvSpPr>
          <p:spPr>
            <a:xfrm>
              <a:off x="654800" y="244200"/>
              <a:ext cx="25" cy="51175"/>
            </a:xfrm>
            <a:custGeom>
              <a:avLst/>
              <a:gdLst/>
              <a:ahLst/>
              <a:cxnLst/>
              <a:rect l="0" t="0" r="0" b="0"/>
              <a:pathLst>
                <a:path w="1" h="2047" fill="none" extrusionOk="0">
                  <a:moveTo>
                    <a:pt x="0" y="1"/>
                  </a:moveTo>
                  <a:lnTo>
                    <a:pt x="0" y="2046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6" name="Shape 206"/>
            <p:cNvSpPr/>
            <p:nvPr/>
          </p:nvSpPr>
          <p:spPr>
            <a:xfrm>
              <a:off x="737600" y="244200"/>
              <a:ext cx="25" cy="51175"/>
            </a:xfrm>
            <a:custGeom>
              <a:avLst/>
              <a:gdLst/>
              <a:ahLst/>
              <a:cxnLst/>
              <a:rect l="0" t="0" r="0" b="0"/>
              <a:pathLst>
                <a:path w="1" h="2047" fill="none" extrusionOk="0">
                  <a:moveTo>
                    <a:pt x="1" y="1"/>
                  </a:moveTo>
                  <a:lnTo>
                    <a:pt x="1" y="2046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7" name="Shape 207"/>
            <p:cNvSpPr/>
            <p:nvPr/>
          </p:nvSpPr>
          <p:spPr>
            <a:xfrm>
              <a:off x="820400" y="244200"/>
              <a:ext cx="25" cy="51175"/>
            </a:xfrm>
            <a:custGeom>
              <a:avLst/>
              <a:gdLst/>
              <a:ahLst/>
              <a:cxnLst/>
              <a:rect l="0" t="0" r="0" b="0"/>
              <a:pathLst>
                <a:path w="1" h="2047" fill="none" extrusionOk="0">
                  <a:moveTo>
                    <a:pt x="1" y="1"/>
                  </a:moveTo>
                  <a:lnTo>
                    <a:pt x="1" y="2046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8" name="Shape 208"/>
            <p:cNvSpPr/>
            <p:nvPr/>
          </p:nvSpPr>
          <p:spPr>
            <a:xfrm>
              <a:off x="903225" y="244200"/>
              <a:ext cx="25" cy="51175"/>
            </a:xfrm>
            <a:custGeom>
              <a:avLst/>
              <a:gdLst/>
              <a:ahLst/>
              <a:cxnLst/>
              <a:rect l="0" t="0" r="0" b="0"/>
              <a:pathLst>
                <a:path w="1" h="2047" fill="none" extrusionOk="0">
                  <a:moveTo>
                    <a:pt x="0" y="1"/>
                  </a:moveTo>
                  <a:lnTo>
                    <a:pt x="0" y="2046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pic>
        <p:nvPicPr>
          <p:cNvPr id="2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65" t="3392" r="8638" b="3049"/>
          <a:stretch/>
        </p:blipFill>
        <p:spPr bwMode="auto">
          <a:xfrm>
            <a:off x="0" y="2886842"/>
            <a:ext cx="4408512" cy="39711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26" t="17407"/>
          <a:stretch/>
        </p:blipFill>
        <p:spPr bwMode="auto">
          <a:xfrm>
            <a:off x="4148083" y="1723695"/>
            <a:ext cx="4995917" cy="36297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1995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 txBox="1">
            <a:spLocks noGrp="1"/>
          </p:cNvSpPr>
          <p:nvPr>
            <p:ph type="title"/>
          </p:nvPr>
        </p:nvSpPr>
        <p:spPr>
          <a:xfrm>
            <a:off x="805256" y="494405"/>
            <a:ext cx="6647064" cy="1021600"/>
          </a:xfrm>
          <a:prstGeom prst="rect">
            <a:avLst/>
          </a:prstGeom>
        </p:spPr>
        <p:txBody>
          <a:bodyPr wrap="square" lIns="121897" tIns="121897" rIns="121897" bIns="121897" anchor="ctr" anchorCtr="0">
            <a:no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КОЖИЛЬСКИЙ ДОМ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КУЛЬТУРЫПОСЛЕ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РЕАЛИЗАЦИИ ПРОЕКТА «КУЛЬТУРА МАЛОЙ РОДИНЫ»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2" name="Shape 192"/>
          <p:cNvSpPr txBox="1">
            <a:spLocks noGrp="1"/>
          </p:cNvSpPr>
          <p:nvPr>
            <p:ph type="sldNum" idx="12"/>
          </p:nvPr>
        </p:nvSpPr>
        <p:spPr>
          <a:xfrm>
            <a:off x="8633333" y="6182000"/>
            <a:ext cx="1983200" cy="420800"/>
          </a:xfrm>
          <a:prstGeom prst="rect">
            <a:avLst/>
          </a:prstGeom>
        </p:spPr>
        <p:txBody>
          <a:bodyPr wrap="square" lIns="121897" tIns="121897" rIns="121897" bIns="121897" anchor="ctr" anchorCtr="0">
            <a:noAutofit/>
          </a:bodyPr>
          <a:lstStyle/>
          <a:p>
            <a:fld id="{00000000-1234-1234-1234-123412341234}" type="slidenum">
              <a:rPr lang="en"/>
              <a:pPr/>
              <a:t>17</a:t>
            </a:fld>
            <a:endParaRPr/>
          </a:p>
        </p:txBody>
      </p:sp>
      <p:grpSp>
        <p:nvGrpSpPr>
          <p:cNvPr id="2" name="Shape 194"/>
          <p:cNvGrpSpPr/>
          <p:nvPr/>
        </p:nvGrpSpPr>
        <p:grpSpPr>
          <a:xfrm>
            <a:off x="251273" y="736462"/>
            <a:ext cx="412055" cy="537497"/>
            <a:chOff x="590250" y="244200"/>
            <a:chExt cx="407975" cy="532175"/>
          </a:xfrm>
        </p:grpSpPr>
        <p:sp>
          <p:nvSpPr>
            <p:cNvPr id="195" name="Shape 195"/>
            <p:cNvSpPr/>
            <p:nvPr/>
          </p:nvSpPr>
          <p:spPr>
            <a:xfrm>
              <a:off x="623125" y="313625"/>
              <a:ext cx="375100" cy="462750"/>
            </a:xfrm>
            <a:custGeom>
              <a:avLst/>
              <a:gdLst/>
              <a:ahLst/>
              <a:cxnLst/>
              <a:rect l="0" t="0" r="0" b="0"/>
              <a:pathLst>
                <a:path w="15004" h="18510" fill="none" extrusionOk="0">
                  <a:moveTo>
                    <a:pt x="1" y="17536"/>
                  </a:moveTo>
                  <a:lnTo>
                    <a:pt x="1" y="17536"/>
                  </a:lnTo>
                  <a:lnTo>
                    <a:pt x="1" y="17536"/>
                  </a:lnTo>
                  <a:lnTo>
                    <a:pt x="25" y="17682"/>
                  </a:lnTo>
                  <a:lnTo>
                    <a:pt x="49" y="17852"/>
                  </a:lnTo>
                  <a:lnTo>
                    <a:pt x="123" y="18023"/>
                  </a:lnTo>
                  <a:lnTo>
                    <a:pt x="220" y="18193"/>
                  </a:lnTo>
                  <a:lnTo>
                    <a:pt x="293" y="18291"/>
                  </a:lnTo>
                  <a:lnTo>
                    <a:pt x="390" y="18364"/>
                  </a:lnTo>
                  <a:lnTo>
                    <a:pt x="488" y="18412"/>
                  </a:lnTo>
                  <a:lnTo>
                    <a:pt x="610" y="18461"/>
                  </a:lnTo>
                  <a:lnTo>
                    <a:pt x="756" y="18510"/>
                  </a:lnTo>
                  <a:lnTo>
                    <a:pt x="926" y="18510"/>
                  </a:lnTo>
                  <a:lnTo>
                    <a:pt x="14468" y="18510"/>
                  </a:lnTo>
                  <a:lnTo>
                    <a:pt x="14468" y="18510"/>
                  </a:lnTo>
                  <a:lnTo>
                    <a:pt x="14541" y="18510"/>
                  </a:lnTo>
                  <a:lnTo>
                    <a:pt x="14614" y="18485"/>
                  </a:lnTo>
                  <a:lnTo>
                    <a:pt x="14736" y="18412"/>
                  </a:lnTo>
                  <a:lnTo>
                    <a:pt x="14833" y="18291"/>
                  </a:lnTo>
                  <a:lnTo>
                    <a:pt x="14906" y="18144"/>
                  </a:lnTo>
                  <a:lnTo>
                    <a:pt x="14955" y="17974"/>
                  </a:lnTo>
                  <a:lnTo>
                    <a:pt x="14979" y="17779"/>
                  </a:lnTo>
                  <a:lnTo>
                    <a:pt x="15003" y="17438"/>
                  </a:lnTo>
                  <a:lnTo>
                    <a:pt x="15003" y="487"/>
                  </a:lnTo>
                  <a:lnTo>
                    <a:pt x="15003" y="487"/>
                  </a:lnTo>
                  <a:lnTo>
                    <a:pt x="15003" y="341"/>
                  </a:lnTo>
                  <a:lnTo>
                    <a:pt x="14979" y="219"/>
                  </a:lnTo>
                  <a:lnTo>
                    <a:pt x="14955" y="146"/>
                  </a:lnTo>
                  <a:lnTo>
                    <a:pt x="14906" y="73"/>
                  </a:lnTo>
                  <a:lnTo>
                    <a:pt x="14833" y="49"/>
                  </a:lnTo>
                  <a:lnTo>
                    <a:pt x="14736" y="24"/>
                  </a:lnTo>
                  <a:lnTo>
                    <a:pt x="14468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96" name="Shape 196"/>
            <p:cNvSpPr/>
            <p:nvPr/>
          </p:nvSpPr>
          <p:spPr>
            <a:xfrm>
              <a:off x="590250" y="269775"/>
              <a:ext cx="377525" cy="462775"/>
            </a:xfrm>
            <a:custGeom>
              <a:avLst/>
              <a:gdLst/>
              <a:ahLst/>
              <a:cxnLst/>
              <a:rect l="0" t="0" r="0" b="0"/>
              <a:pathLst>
                <a:path w="15101" h="18511" fill="none" extrusionOk="0">
                  <a:moveTo>
                    <a:pt x="14321" y="0"/>
                  </a:moveTo>
                  <a:lnTo>
                    <a:pt x="780" y="0"/>
                  </a:lnTo>
                  <a:lnTo>
                    <a:pt x="780" y="0"/>
                  </a:lnTo>
                  <a:lnTo>
                    <a:pt x="634" y="25"/>
                  </a:lnTo>
                  <a:lnTo>
                    <a:pt x="488" y="74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2" y="341"/>
                  </a:lnTo>
                  <a:lnTo>
                    <a:pt x="74" y="488"/>
                  </a:lnTo>
                  <a:lnTo>
                    <a:pt x="25" y="634"/>
                  </a:lnTo>
                  <a:lnTo>
                    <a:pt x="1" y="780"/>
                  </a:lnTo>
                  <a:lnTo>
                    <a:pt x="1" y="17731"/>
                  </a:lnTo>
                  <a:lnTo>
                    <a:pt x="1" y="17731"/>
                  </a:lnTo>
                  <a:lnTo>
                    <a:pt x="25" y="17877"/>
                  </a:lnTo>
                  <a:lnTo>
                    <a:pt x="74" y="18023"/>
                  </a:lnTo>
                  <a:lnTo>
                    <a:pt x="122" y="18169"/>
                  </a:lnTo>
                  <a:lnTo>
                    <a:pt x="220" y="18291"/>
                  </a:lnTo>
                  <a:lnTo>
                    <a:pt x="342" y="18388"/>
                  </a:lnTo>
                  <a:lnTo>
                    <a:pt x="488" y="18437"/>
                  </a:lnTo>
                  <a:lnTo>
                    <a:pt x="634" y="18486"/>
                  </a:lnTo>
                  <a:lnTo>
                    <a:pt x="780" y="18510"/>
                  </a:lnTo>
                  <a:lnTo>
                    <a:pt x="14321" y="18510"/>
                  </a:lnTo>
                  <a:lnTo>
                    <a:pt x="14321" y="18510"/>
                  </a:lnTo>
                  <a:lnTo>
                    <a:pt x="14467" y="18486"/>
                  </a:lnTo>
                  <a:lnTo>
                    <a:pt x="14614" y="18437"/>
                  </a:lnTo>
                  <a:lnTo>
                    <a:pt x="14760" y="18388"/>
                  </a:lnTo>
                  <a:lnTo>
                    <a:pt x="14881" y="18291"/>
                  </a:lnTo>
                  <a:lnTo>
                    <a:pt x="14979" y="18169"/>
                  </a:lnTo>
                  <a:lnTo>
                    <a:pt x="15028" y="18023"/>
                  </a:lnTo>
                  <a:lnTo>
                    <a:pt x="15076" y="17877"/>
                  </a:lnTo>
                  <a:lnTo>
                    <a:pt x="15101" y="17731"/>
                  </a:lnTo>
                  <a:lnTo>
                    <a:pt x="15101" y="780"/>
                  </a:lnTo>
                  <a:lnTo>
                    <a:pt x="15101" y="780"/>
                  </a:lnTo>
                  <a:lnTo>
                    <a:pt x="15076" y="634"/>
                  </a:lnTo>
                  <a:lnTo>
                    <a:pt x="15028" y="488"/>
                  </a:lnTo>
                  <a:lnTo>
                    <a:pt x="14979" y="341"/>
                  </a:lnTo>
                  <a:lnTo>
                    <a:pt x="14881" y="220"/>
                  </a:lnTo>
                  <a:lnTo>
                    <a:pt x="14760" y="122"/>
                  </a:lnTo>
                  <a:lnTo>
                    <a:pt x="14614" y="74"/>
                  </a:lnTo>
                  <a:lnTo>
                    <a:pt x="14467" y="25"/>
                  </a:lnTo>
                  <a:lnTo>
                    <a:pt x="14321" y="0"/>
                  </a:lnTo>
                  <a:lnTo>
                    <a:pt x="14321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97" name="Shape 197"/>
            <p:cNvSpPr/>
            <p:nvPr/>
          </p:nvSpPr>
          <p:spPr>
            <a:xfrm>
              <a:off x="796650" y="274025"/>
              <a:ext cx="45100" cy="45100"/>
            </a:xfrm>
            <a:custGeom>
              <a:avLst/>
              <a:gdLst/>
              <a:ahLst/>
              <a:cxnLst/>
              <a:rect l="0" t="0" r="0" b="0"/>
              <a:pathLst>
                <a:path w="1804" h="1804" fill="none" extrusionOk="0">
                  <a:moveTo>
                    <a:pt x="902" y="1"/>
                  </a:moveTo>
                  <a:lnTo>
                    <a:pt x="902" y="1"/>
                  </a:lnTo>
                  <a:lnTo>
                    <a:pt x="1073" y="25"/>
                  </a:lnTo>
                  <a:lnTo>
                    <a:pt x="1243" y="74"/>
                  </a:lnTo>
                  <a:lnTo>
                    <a:pt x="1414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9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9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4" y="1657"/>
                  </a:lnTo>
                  <a:lnTo>
                    <a:pt x="1243" y="1730"/>
                  </a:lnTo>
                  <a:lnTo>
                    <a:pt x="1073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2" y="1779"/>
                  </a:lnTo>
                  <a:lnTo>
                    <a:pt x="561" y="1730"/>
                  </a:lnTo>
                  <a:lnTo>
                    <a:pt x="391" y="1657"/>
                  </a:lnTo>
                  <a:lnTo>
                    <a:pt x="269" y="1535"/>
                  </a:lnTo>
                  <a:lnTo>
                    <a:pt x="147" y="1414"/>
                  </a:lnTo>
                  <a:lnTo>
                    <a:pt x="74" y="1243"/>
                  </a:lnTo>
                  <a:lnTo>
                    <a:pt x="25" y="1073"/>
                  </a:lnTo>
                  <a:lnTo>
                    <a:pt x="1" y="902"/>
                  </a:lnTo>
                  <a:lnTo>
                    <a:pt x="1" y="902"/>
                  </a:lnTo>
                  <a:lnTo>
                    <a:pt x="25" y="732"/>
                  </a:lnTo>
                  <a:lnTo>
                    <a:pt x="74" y="561"/>
                  </a:lnTo>
                  <a:lnTo>
                    <a:pt x="147" y="391"/>
                  </a:lnTo>
                  <a:lnTo>
                    <a:pt x="269" y="269"/>
                  </a:lnTo>
                  <a:lnTo>
                    <a:pt x="391" y="147"/>
                  </a:lnTo>
                  <a:lnTo>
                    <a:pt x="561" y="74"/>
                  </a:lnTo>
                  <a:lnTo>
                    <a:pt x="732" y="25"/>
                  </a:lnTo>
                  <a:lnTo>
                    <a:pt x="902" y="1"/>
                  </a:lnTo>
                  <a:lnTo>
                    <a:pt x="902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98" name="Shape 198"/>
            <p:cNvSpPr/>
            <p:nvPr/>
          </p:nvSpPr>
          <p:spPr>
            <a:xfrm>
              <a:off x="713850" y="274025"/>
              <a:ext cx="45075" cy="45100"/>
            </a:xfrm>
            <a:custGeom>
              <a:avLst/>
              <a:gdLst/>
              <a:ahLst/>
              <a:cxnLst/>
              <a:rect l="0" t="0" r="0" b="0"/>
              <a:pathLst>
                <a:path w="1803" h="1804" fill="none" extrusionOk="0">
                  <a:moveTo>
                    <a:pt x="902" y="1"/>
                  </a:moveTo>
                  <a:lnTo>
                    <a:pt x="902" y="1"/>
                  </a:lnTo>
                  <a:lnTo>
                    <a:pt x="1072" y="25"/>
                  </a:lnTo>
                  <a:lnTo>
                    <a:pt x="1243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9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9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3" y="1730"/>
                  </a:lnTo>
                  <a:lnTo>
                    <a:pt x="1072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1" y="1779"/>
                  </a:lnTo>
                  <a:lnTo>
                    <a:pt x="561" y="1730"/>
                  </a:lnTo>
                  <a:lnTo>
                    <a:pt x="390" y="1657"/>
                  </a:lnTo>
                  <a:lnTo>
                    <a:pt x="269" y="1535"/>
                  </a:lnTo>
                  <a:lnTo>
                    <a:pt x="147" y="1414"/>
                  </a:lnTo>
                  <a:lnTo>
                    <a:pt x="74" y="1243"/>
                  </a:lnTo>
                  <a:lnTo>
                    <a:pt x="25" y="1073"/>
                  </a:lnTo>
                  <a:lnTo>
                    <a:pt x="1" y="902"/>
                  </a:lnTo>
                  <a:lnTo>
                    <a:pt x="1" y="902"/>
                  </a:lnTo>
                  <a:lnTo>
                    <a:pt x="25" y="732"/>
                  </a:lnTo>
                  <a:lnTo>
                    <a:pt x="74" y="561"/>
                  </a:lnTo>
                  <a:lnTo>
                    <a:pt x="147" y="391"/>
                  </a:lnTo>
                  <a:lnTo>
                    <a:pt x="269" y="269"/>
                  </a:lnTo>
                  <a:lnTo>
                    <a:pt x="390" y="147"/>
                  </a:lnTo>
                  <a:lnTo>
                    <a:pt x="561" y="74"/>
                  </a:lnTo>
                  <a:lnTo>
                    <a:pt x="731" y="25"/>
                  </a:lnTo>
                  <a:lnTo>
                    <a:pt x="902" y="1"/>
                  </a:lnTo>
                  <a:lnTo>
                    <a:pt x="902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99" name="Shape 199"/>
            <p:cNvSpPr/>
            <p:nvPr/>
          </p:nvSpPr>
          <p:spPr>
            <a:xfrm>
              <a:off x="631050" y="274025"/>
              <a:ext cx="45075" cy="45100"/>
            </a:xfrm>
            <a:custGeom>
              <a:avLst/>
              <a:gdLst/>
              <a:ahLst/>
              <a:cxnLst/>
              <a:rect l="0" t="0" r="0" b="0"/>
              <a:pathLst>
                <a:path w="1803" h="1804" fill="none" extrusionOk="0">
                  <a:moveTo>
                    <a:pt x="0" y="902"/>
                  </a:moveTo>
                  <a:lnTo>
                    <a:pt x="0" y="902"/>
                  </a:lnTo>
                  <a:lnTo>
                    <a:pt x="25" y="732"/>
                  </a:lnTo>
                  <a:lnTo>
                    <a:pt x="73" y="561"/>
                  </a:lnTo>
                  <a:lnTo>
                    <a:pt x="147" y="391"/>
                  </a:lnTo>
                  <a:lnTo>
                    <a:pt x="268" y="269"/>
                  </a:lnTo>
                  <a:lnTo>
                    <a:pt x="390" y="147"/>
                  </a:lnTo>
                  <a:lnTo>
                    <a:pt x="561" y="74"/>
                  </a:lnTo>
                  <a:lnTo>
                    <a:pt x="731" y="25"/>
                  </a:lnTo>
                  <a:lnTo>
                    <a:pt x="902" y="1"/>
                  </a:lnTo>
                  <a:lnTo>
                    <a:pt x="902" y="1"/>
                  </a:lnTo>
                  <a:lnTo>
                    <a:pt x="1072" y="25"/>
                  </a:lnTo>
                  <a:lnTo>
                    <a:pt x="1243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8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8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3" y="1730"/>
                  </a:lnTo>
                  <a:lnTo>
                    <a:pt x="1072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1" y="1779"/>
                  </a:lnTo>
                  <a:lnTo>
                    <a:pt x="561" y="1730"/>
                  </a:lnTo>
                  <a:lnTo>
                    <a:pt x="390" y="1657"/>
                  </a:lnTo>
                  <a:lnTo>
                    <a:pt x="268" y="1535"/>
                  </a:lnTo>
                  <a:lnTo>
                    <a:pt x="147" y="1414"/>
                  </a:lnTo>
                  <a:lnTo>
                    <a:pt x="73" y="1243"/>
                  </a:lnTo>
                  <a:lnTo>
                    <a:pt x="25" y="1073"/>
                  </a:lnTo>
                  <a:lnTo>
                    <a:pt x="0" y="902"/>
                  </a:lnTo>
                  <a:lnTo>
                    <a:pt x="0" y="902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0" name="Shape 200"/>
            <p:cNvSpPr/>
            <p:nvPr/>
          </p:nvSpPr>
          <p:spPr>
            <a:xfrm>
              <a:off x="649925" y="590050"/>
              <a:ext cx="133975" cy="25"/>
            </a:xfrm>
            <a:custGeom>
              <a:avLst/>
              <a:gdLst/>
              <a:ahLst/>
              <a:cxnLst/>
              <a:rect l="0" t="0" r="0" b="0"/>
              <a:pathLst>
                <a:path w="5359" h="1" fill="none" extrusionOk="0">
                  <a:moveTo>
                    <a:pt x="5358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1" name="Shape 201"/>
            <p:cNvSpPr/>
            <p:nvPr/>
          </p:nvSpPr>
          <p:spPr>
            <a:xfrm>
              <a:off x="649925" y="534625"/>
              <a:ext cx="255750" cy="25"/>
            </a:xfrm>
            <a:custGeom>
              <a:avLst/>
              <a:gdLst/>
              <a:ahLst/>
              <a:cxnLst/>
              <a:rect l="0" t="0" r="0" b="0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2" name="Shape 202"/>
            <p:cNvSpPr/>
            <p:nvPr/>
          </p:nvSpPr>
          <p:spPr>
            <a:xfrm>
              <a:off x="649925" y="479825"/>
              <a:ext cx="255750" cy="25"/>
            </a:xfrm>
            <a:custGeom>
              <a:avLst/>
              <a:gdLst/>
              <a:ahLst/>
              <a:cxnLst/>
              <a:rect l="0" t="0" r="0" b="0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3" name="Shape 203"/>
            <p:cNvSpPr/>
            <p:nvPr/>
          </p:nvSpPr>
          <p:spPr>
            <a:xfrm>
              <a:off x="649925" y="424425"/>
              <a:ext cx="255750" cy="25"/>
            </a:xfrm>
            <a:custGeom>
              <a:avLst/>
              <a:gdLst/>
              <a:ahLst/>
              <a:cxnLst/>
              <a:rect l="0" t="0" r="0" b="0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4" name="Shape 204"/>
            <p:cNvSpPr/>
            <p:nvPr/>
          </p:nvSpPr>
          <p:spPr>
            <a:xfrm>
              <a:off x="879475" y="274025"/>
              <a:ext cx="45075" cy="45100"/>
            </a:xfrm>
            <a:custGeom>
              <a:avLst/>
              <a:gdLst/>
              <a:ahLst/>
              <a:cxnLst/>
              <a:rect l="0" t="0" r="0" b="0"/>
              <a:pathLst>
                <a:path w="1803" h="1804" fill="none" extrusionOk="0">
                  <a:moveTo>
                    <a:pt x="901" y="1803"/>
                  </a:moveTo>
                  <a:lnTo>
                    <a:pt x="901" y="1803"/>
                  </a:lnTo>
                  <a:lnTo>
                    <a:pt x="731" y="1779"/>
                  </a:lnTo>
                  <a:lnTo>
                    <a:pt x="560" y="1730"/>
                  </a:lnTo>
                  <a:lnTo>
                    <a:pt x="390" y="1657"/>
                  </a:lnTo>
                  <a:lnTo>
                    <a:pt x="268" y="1535"/>
                  </a:lnTo>
                  <a:lnTo>
                    <a:pt x="146" y="1414"/>
                  </a:lnTo>
                  <a:lnTo>
                    <a:pt x="73" y="1243"/>
                  </a:lnTo>
                  <a:lnTo>
                    <a:pt x="25" y="1073"/>
                  </a:lnTo>
                  <a:lnTo>
                    <a:pt x="0" y="902"/>
                  </a:lnTo>
                  <a:lnTo>
                    <a:pt x="0" y="902"/>
                  </a:lnTo>
                  <a:lnTo>
                    <a:pt x="25" y="732"/>
                  </a:lnTo>
                  <a:lnTo>
                    <a:pt x="73" y="561"/>
                  </a:lnTo>
                  <a:lnTo>
                    <a:pt x="146" y="391"/>
                  </a:lnTo>
                  <a:lnTo>
                    <a:pt x="268" y="269"/>
                  </a:lnTo>
                  <a:lnTo>
                    <a:pt x="390" y="147"/>
                  </a:lnTo>
                  <a:lnTo>
                    <a:pt x="560" y="74"/>
                  </a:lnTo>
                  <a:lnTo>
                    <a:pt x="731" y="25"/>
                  </a:lnTo>
                  <a:lnTo>
                    <a:pt x="901" y="1"/>
                  </a:lnTo>
                  <a:lnTo>
                    <a:pt x="901" y="1"/>
                  </a:lnTo>
                  <a:lnTo>
                    <a:pt x="1072" y="25"/>
                  </a:lnTo>
                  <a:lnTo>
                    <a:pt x="1242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6" y="391"/>
                  </a:lnTo>
                  <a:lnTo>
                    <a:pt x="1729" y="561"/>
                  </a:lnTo>
                  <a:lnTo>
                    <a:pt x="1778" y="732"/>
                  </a:lnTo>
                  <a:lnTo>
                    <a:pt x="1802" y="902"/>
                  </a:lnTo>
                  <a:lnTo>
                    <a:pt x="1802" y="902"/>
                  </a:lnTo>
                  <a:lnTo>
                    <a:pt x="1778" y="1073"/>
                  </a:lnTo>
                  <a:lnTo>
                    <a:pt x="1729" y="1243"/>
                  </a:lnTo>
                  <a:lnTo>
                    <a:pt x="1656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2" y="1730"/>
                  </a:lnTo>
                  <a:lnTo>
                    <a:pt x="1072" y="1779"/>
                  </a:lnTo>
                  <a:lnTo>
                    <a:pt x="901" y="1803"/>
                  </a:lnTo>
                  <a:lnTo>
                    <a:pt x="901" y="1803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5" name="Shape 205"/>
            <p:cNvSpPr/>
            <p:nvPr/>
          </p:nvSpPr>
          <p:spPr>
            <a:xfrm>
              <a:off x="654800" y="244200"/>
              <a:ext cx="25" cy="51175"/>
            </a:xfrm>
            <a:custGeom>
              <a:avLst/>
              <a:gdLst/>
              <a:ahLst/>
              <a:cxnLst/>
              <a:rect l="0" t="0" r="0" b="0"/>
              <a:pathLst>
                <a:path w="1" h="2047" fill="none" extrusionOk="0">
                  <a:moveTo>
                    <a:pt x="0" y="1"/>
                  </a:moveTo>
                  <a:lnTo>
                    <a:pt x="0" y="2046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6" name="Shape 206"/>
            <p:cNvSpPr/>
            <p:nvPr/>
          </p:nvSpPr>
          <p:spPr>
            <a:xfrm>
              <a:off x="737600" y="244200"/>
              <a:ext cx="25" cy="51175"/>
            </a:xfrm>
            <a:custGeom>
              <a:avLst/>
              <a:gdLst/>
              <a:ahLst/>
              <a:cxnLst/>
              <a:rect l="0" t="0" r="0" b="0"/>
              <a:pathLst>
                <a:path w="1" h="2047" fill="none" extrusionOk="0">
                  <a:moveTo>
                    <a:pt x="1" y="1"/>
                  </a:moveTo>
                  <a:lnTo>
                    <a:pt x="1" y="2046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7" name="Shape 207"/>
            <p:cNvSpPr/>
            <p:nvPr/>
          </p:nvSpPr>
          <p:spPr>
            <a:xfrm>
              <a:off x="820400" y="244200"/>
              <a:ext cx="25" cy="51175"/>
            </a:xfrm>
            <a:custGeom>
              <a:avLst/>
              <a:gdLst/>
              <a:ahLst/>
              <a:cxnLst/>
              <a:rect l="0" t="0" r="0" b="0"/>
              <a:pathLst>
                <a:path w="1" h="2047" fill="none" extrusionOk="0">
                  <a:moveTo>
                    <a:pt x="1" y="1"/>
                  </a:moveTo>
                  <a:lnTo>
                    <a:pt x="1" y="2046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8" name="Shape 208"/>
            <p:cNvSpPr/>
            <p:nvPr/>
          </p:nvSpPr>
          <p:spPr>
            <a:xfrm>
              <a:off x="903225" y="244200"/>
              <a:ext cx="25" cy="51175"/>
            </a:xfrm>
            <a:custGeom>
              <a:avLst/>
              <a:gdLst/>
              <a:ahLst/>
              <a:cxnLst/>
              <a:rect l="0" t="0" r="0" b="0"/>
              <a:pathLst>
                <a:path w="1" h="2047" fill="none" extrusionOk="0">
                  <a:moveTo>
                    <a:pt x="0" y="1"/>
                  </a:moveTo>
                  <a:lnTo>
                    <a:pt x="0" y="2046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47848"/>
            <a:ext cx="4946869" cy="371015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5418" y="1499511"/>
            <a:ext cx="4708583" cy="35314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D:\Downloads\01.jpg"/>
          <p:cNvPicPr>
            <a:picLocks noChangeAspect="1" noChangeArrowheads="1"/>
          </p:cNvPicPr>
          <p:nvPr/>
        </p:nvPicPr>
        <p:blipFill>
          <a:blip r:embed="rId5"/>
          <a:srcRect l="14804" t="8071" r="15858" b="26202"/>
          <a:stretch>
            <a:fillRect/>
          </a:stretch>
        </p:blipFill>
        <p:spPr bwMode="auto">
          <a:xfrm>
            <a:off x="751486" y="1700926"/>
            <a:ext cx="3074277" cy="16396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3" name="Shape 193"/>
          <p:cNvSpPr txBox="1">
            <a:spLocks noGrp="1"/>
          </p:cNvSpPr>
          <p:nvPr>
            <p:ph type="body" idx="1"/>
          </p:nvPr>
        </p:nvSpPr>
        <p:spPr>
          <a:xfrm>
            <a:off x="4477419" y="4778698"/>
            <a:ext cx="4869784" cy="1226209"/>
          </a:xfrm>
          <a:prstGeom prst="rect">
            <a:avLst/>
          </a:prstGeom>
        </p:spPr>
        <p:txBody>
          <a:bodyPr wrap="square" lIns="121897" tIns="121897" rIns="121897" bIns="121897" anchor="t" anchorCtr="0">
            <a:noAutofit/>
          </a:bodyPr>
          <a:lstStyle/>
          <a:p>
            <a:pPr marL="0" indent="0" algn="ctr">
              <a:buNone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Общая стоимость проекта –  745,32 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т.р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78591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900113" y="1341438"/>
            <a:ext cx="7502525" cy="3671887"/>
          </a:xfrm>
        </p:spPr>
        <p:txBody>
          <a:bodyPr/>
          <a:lstStyle/>
          <a:p>
            <a:pPr algn="ctr" eaLnBrk="1" hangingPunct="1"/>
            <a:r>
              <a:rPr lang="ru-RU" sz="10000" smtClean="0">
                <a:latin typeface="Georgia" pitchFamily="18" charset="0"/>
              </a:rPr>
              <a:t>Спасибо за внимание!</a:t>
            </a:r>
          </a:p>
        </p:txBody>
      </p:sp>
      <p:pic>
        <p:nvPicPr>
          <p:cNvPr id="16387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250825" y="288080"/>
            <a:ext cx="8507413" cy="1116037"/>
          </a:xfrm>
        </p:spPr>
        <p:txBody>
          <a:bodyPr/>
          <a:lstStyle/>
          <a:p>
            <a:r>
              <a:rPr lang="ru-RU" sz="2000" b="1" dirty="0">
                <a:latin typeface="Georgia" pitchFamily="18" charset="0"/>
              </a:rPr>
              <a:t>В основу формирования </a:t>
            </a:r>
            <a:r>
              <a:rPr lang="ru-RU" sz="2000" b="1" dirty="0" smtClean="0">
                <a:latin typeface="Georgia" pitchFamily="18" charset="0"/>
              </a:rPr>
              <a:t>бюджета </a:t>
            </a:r>
            <a:r>
              <a:rPr lang="ru-RU" sz="2000" b="1" dirty="0">
                <a:latin typeface="Georgia" pitchFamily="18" charset="0"/>
              </a:rPr>
              <a:t>положены следующие программные документы и нормативные правовые акты </a:t>
            </a:r>
            <a:r>
              <a:rPr lang="ru-RU" sz="2000" b="1" dirty="0" smtClean="0">
                <a:latin typeface="Georgia" pitchFamily="18" charset="0"/>
              </a:rPr>
              <a:t>РФ </a:t>
            </a:r>
            <a:r>
              <a:rPr lang="ru-RU" sz="2000" b="1" dirty="0">
                <a:latin typeface="Georgia" pitchFamily="18" charset="0"/>
              </a:rPr>
              <a:t>и </a:t>
            </a:r>
            <a:r>
              <a:rPr lang="ru-RU" sz="2000" b="1" dirty="0" smtClean="0">
                <a:latin typeface="Georgia" pitchFamily="18" charset="0"/>
              </a:rPr>
              <a:t>УР:</a:t>
            </a:r>
            <a:endParaRPr lang="ru-RU" sz="1800" b="1" dirty="0">
              <a:latin typeface="Georgia" pitchFamily="18" charset="0"/>
            </a:endParaRPr>
          </a:p>
        </p:txBody>
      </p:sp>
      <p:sp>
        <p:nvSpPr>
          <p:cNvPr id="4099" name="Объект 2"/>
          <p:cNvSpPr>
            <a:spLocks noGrp="1"/>
          </p:cNvSpPr>
          <p:nvPr>
            <p:ph idx="1"/>
          </p:nvPr>
        </p:nvSpPr>
        <p:spPr>
          <a:xfrm>
            <a:off x="323528" y="1417050"/>
            <a:ext cx="8496944" cy="5036286"/>
          </a:xfrm>
        </p:spPr>
        <p:txBody>
          <a:bodyPr/>
          <a:lstStyle/>
          <a:p>
            <a:pPr marL="250825" indent="-250825" algn="just">
              <a:buFont typeface="Wingdings" pitchFamily="2" charset="2"/>
              <a:buChar char="v"/>
            </a:pP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Послание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Президента Российской Федерации Федеральному Собранию Российской Федерации от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1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декабря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2016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года;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Федеральный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закон от 6 октября 1999 года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№184-ФЗ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«Об общих принципах организации законодательных (представительных) и исполнительных органов государственной власти Российской Федерации»;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Федеральный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закон от 6 октября 2003 года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№131-ФЗ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«Об общих принципах организации местного самоуправления в Российской Федерации»;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Указы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Президента Российской Федерации от 7 мая 2012 года №596-606, от 1 июня 2012 года №761, от 28 декабря 2012 года №1688 (далее – Указы Президента Российской Федерации от 7 мая 2012 года);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Закон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Удмуртской Республики от 21 ноября 2006 года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№52-РЗ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«О регулировании межбюджетных отношений в Удмуртской Республике»;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Постановление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Администрации муниципального образования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«Глазовский район»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от 31 октября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2017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года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№167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«Об основных направлениях бюджетной и налоговой политики муниципального образования «Глазовский район» на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2018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год и на плановый период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2019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и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2020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годов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»;</a:t>
            </a:r>
            <a:endParaRPr lang="ru-RU" sz="1400" dirty="0">
              <a:solidFill>
                <a:schemeClr val="tx2">
                  <a:lumMod val="75000"/>
                </a:schemeClr>
              </a:solidFill>
              <a:latin typeface="Georgia" panose="02040502050405020303" pitchFamily="18" charset="0"/>
              <a:cs typeface="Arial" pitchFamily="34" charset="0"/>
            </a:endParaRP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Постановление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Администрации муниципального образования «Глазовский район» от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13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ноября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2017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года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№172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«Об одобрении Прогноза социально-экономического развития муниципального образования «Глазовский район» на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2018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год и плановый период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2019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и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2020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годов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».</a:t>
            </a:r>
            <a:endParaRPr lang="ru-RU" sz="1600" dirty="0" smtClean="0">
              <a:solidFill>
                <a:schemeClr val="tx2">
                  <a:lumMod val="75000"/>
                </a:schemeClr>
              </a:solidFill>
              <a:latin typeface="Georgia" panose="02040502050405020303" pitchFamily="18" charset="0"/>
              <a:cs typeface="Arial" pitchFamily="34" charset="0"/>
            </a:endParaRPr>
          </a:p>
        </p:txBody>
      </p:sp>
      <p:pic>
        <p:nvPicPr>
          <p:cNvPr id="4100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758238" y="6093296"/>
            <a:ext cx="385762" cy="306934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mtClean="0"/>
              <a:pPr>
                <a:defRPr/>
              </a:pPr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48745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395288" y="404813"/>
            <a:ext cx="8001000" cy="838200"/>
          </a:xfrm>
        </p:spPr>
        <p:txBody>
          <a:bodyPr/>
          <a:lstStyle/>
          <a:p>
            <a:pPr algn="ctr" eaLnBrk="1" hangingPunct="1"/>
            <a:r>
              <a:rPr lang="ru-RU" sz="3200" b="1" dirty="0" smtClean="0">
                <a:latin typeface="Georgia" pitchFamily="18" charset="0"/>
              </a:rPr>
              <a:t>Основные параметры бюджета МО «</a:t>
            </a:r>
            <a:r>
              <a:rPr lang="ru-RU" sz="3200" b="1" dirty="0" err="1" smtClean="0">
                <a:latin typeface="Georgia" pitchFamily="18" charset="0"/>
              </a:rPr>
              <a:t>Кожильское</a:t>
            </a:r>
            <a:r>
              <a:rPr lang="ru-RU" sz="3200" b="1" dirty="0" smtClean="0">
                <a:latin typeface="Georgia" pitchFamily="18" charset="0"/>
              </a:rPr>
              <a:t>» на 2018 год, в тыс. руб.</a:t>
            </a:r>
          </a:p>
        </p:txBody>
      </p:sp>
      <p:pic>
        <p:nvPicPr>
          <p:cNvPr id="9236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05094" y="6093296"/>
            <a:ext cx="431402" cy="288032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mtClean="0"/>
              <a:pPr>
                <a:defRPr/>
              </a:pPr>
              <a:t>3</a:t>
            </a:fld>
            <a:endParaRPr lang="ru-RU" dirty="0"/>
          </a:p>
        </p:txBody>
      </p:sp>
      <p:sp>
        <p:nvSpPr>
          <p:cNvPr id="5" name="Блок-схема: данные 4"/>
          <p:cNvSpPr/>
          <p:nvPr/>
        </p:nvSpPr>
        <p:spPr bwMode="auto">
          <a:xfrm>
            <a:off x="467544" y="2880646"/>
            <a:ext cx="2520000" cy="1080000"/>
          </a:xfrm>
          <a:prstGeom prst="flowChartInputOutpu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4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sx="1000" sy="1000" algn="ctr" rotWithShape="0">
              <a:srgbClr val="808080"/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chemeClr val="bg1">
                      <a:lumMod val="200000"/>
                      <a:satMod val="200000"/>
                    </a:schemeClr>
                  </a:outerShdw>
                </a:cont>
                <a:cont type="tree" name="">
                  <a:effect ref="fillLine"/>
                  <a:outerShdw dist="38100" dir="2700000" algn="tl">
                    <a:schemeClr val="bg1">
                      <a:lumMod val="60000"/>
                      <a:satMod val="60000"/>
                    </a:schemeClr>
                  </a:outerShdw>
                </a:cont>
                <a:effect ref="fillLine"/>
              </a:effectDag>
              <a:latin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1439" y="2991889"/>
            <a:ext cx="1800200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sz="2200" b="1" dirty="0">
                <a:latin typeface="Georgia" pitchFamily="18" charset="0"/>
              </a:rPr>
              <a:t>ДОХОДЫ</a:t>
            </a:r>
          </a:p>
          <a:p>
            <a:pPr algn="ctr"/>
            <a:r>
              <a:rPr lang="ru-RU" sz="2200" b="1" dirty="0" smtClean="0">
                <a:solidFill>
                  <a:srgbClr val="C00000"/>
                </a:solidFill>
                <a:latin typeface="Georgia" pitchFamily="18" charset="0"/>
              </a:rPr>
              <a:t>3 160,8</a:t>
            </a:r>
            <a:endParaRPr lang="ru-RU" sz="22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9" name="Блок-схема: данные 8"/>
          <p:cNvSpPr/>
          <p:nvPr/>
        </p:nvSpPr>
        <p:spPr bwMode="auto">
          <a:xfrm>
            <a:off x="6098303" y="4522975"/>
            <a:ext cx="2520000" cy="1080000"/>
          </a:xfrm>
          <a:prstGeom prst="flowChartInputOutpu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4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sx="1000" sy="1000" algn="ctr" rotWithShape="0">
              <a:srgbClr val="808080"/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chemeClr val="bg1">
                      <a:lumMod val="200000"/>
                      <a:satMod val="200000"/>
                    </a:schemeClr>
                  </a:outerShdw>
                </a:cont>
                <a:cont type="tree" name="">
                  <a:effect ref="fillLine"/>
                  <a:outerShdw dist="38100" dir="2700000" algn="tl">
                    <a:schemeClr val="bg1">
                      <a:lumMod val="60000"/>
                      <a:satMod val="60000"/>
                    </a:schemeClr>
                  </a:outerShdw>
                </a:cont>
                <a:effect ref="fillLine"/>
              </a:effectDag>
              <a:latin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02361" y="4675783"/>
            <a:ext cx="1800200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ru-RU" sz="2200" b="1" dirty="0" smtClean="0">
                <a:latin typeface="Georgia" pitchFamily="18" charset="0"/>
              </a:rPr>
              <a:t>РАСХОДЫ</a:t>
            </a:r>
            <a:endParaRPr lang="ru-RU" sz="2200" b="1" dirty="0">
              <a:latin typeface="Georgia" pitchFamily="18" charset="0"/>
            </a:endParaRPr>
          </a:p>
          <a:p>
            <a:pPr algn="ctr"/>
            <a:r>
              <a:rPr lang="ru-RU" sz="2200" b="1" dirty="0" smtClean="0">
                <a:solidFill>
                  <a:srgbClr val="C00000"/>
                </a:solidFill>
                <a:latin typeface="Georgia" pitchFamily="18" charset="0"/>
              </a:rPr>
              <a:t>3 183,8</a:t>
            </a:r>
            <a:endParaRPr lang="ru-RU" sz="22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 rot="1320000">
            <a:off x="2580142" y="4214231"/>
            <a:ext cx="3939016" cy="516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4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chemeClr val="bg1">
                      <a:lumMod val="200000"/>
                      <a:satMod val="200000"/>
                    </a:schemeClr>
                  </a:outerShdw>
                </a:cont>
                <a:cont type="tree" name="">
                  <a:effect ref="fillLine"/>
                  <a:outerShdw dist="38100" dir="2700000" algn="tl">
                    <a:schemeClr val="bg1">
                      <a:lumMod val="60000"/>
                      <a:satMod val="60000"/>
                    </a:schemeClr>
                  </a:outerShdw>
                </a:cont>
                <a:effect ref="fillLine"/>
              </a:effectDag>
              <a:latin typeface="Times New Roman" pitchFamily="18" charset="0"/>
            </a:endParaRPr>
          </a:p>
        </p:txBody>
      </p:sp>
      <p:sp>
        <p:nvSpPr>
          <p:cNvPr id="12" name="Равнобедренный треугольник 11"/>
          <p:cNvSpPr/>
          <p:nvPr/>
        </p:nvSpPr>
        <p:spPr bwMode="auto">
          <a:xfrm>
            <a:off x="3652463" y="4240047"/>
            <a:ext cx="1827931" cy="1821787"/>
          </a:xfrm>
          <a:prstGeom prst="triangl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4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chemeClr val="bg1">
                      <a:lumMod val="200000"/>
                      <a:satMod val="200000"/>
                    </a:schemeClr>
                  </a:outerShdw>
                </a:cont>
                <a:cont type="tree" name="">
                  <a:effect ref="fillLine"/>
                  <a:outerShdw dist="38100" dir="2700000" algn="tl">
                    <a:schemeClr val="bg1">
                      <a:lumMod val="60000"/>
                      <a:satMod val="60000"/>
                    </a:schemeClr>
                  </a:outerShdw>
                </a:cont>
                <a:effect ref="fillLine"/>
              </a:effectDag>
              <a:latin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666462" y="5364806"/>
            <a:ext cx="1811199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  <a:latin typeface="Georgia" pitchFamily="18" charset="0"/>
              </a:rPr>
              <a:t>2</a:t>
            </a:r>
            <a:r>
              <a:rPr lang="ru-RU" sz="2000" b="1" dirty="0" smtClean="0">
                <a:solidFill>
                  <a:srgbClr val="C00000"/>
                </a:solidFill>
                <a:latin typeface="Georgia" pitchFamily="18" charset="0"/>
              </a:rPr>
              <a:t>3,0</a:t>
            </a:r>
          </a:p>
          <a:p>
            <a:pPr algn="ctr"/>
            <a:r>
              <a:rPr lang="ru-RU" sz="2000" b="1" dirty="0" smtClean="0">
                <a:latin typeface="Georgia" pitchFamily="18" charset="0"/>
              </a:rPr>
              <a:t>ДЕФИЦИТ </a:t>
            </a:r>
          </a:p>
        </p:txBody>
      </p:sp>
    </p:spTree>
    <p:extLst>
      <p:ext uri="{BB962C8B-B14F-4D97-AF65-F5344CB8AC3E}">
        <p14:creationId xmlns:p14="http://schemas.microsoft.com/office/powerpoint/2010/main" val="30248594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Диаграмма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11049156"/>
              </p:ext>
            </p:extLst>
          </p:nvPr>
        </p:nvGraphicFramePr>
        <p:xfrm>
          <a:off x="323528" y="1124744"/>
          <a:ext cx="8434710" cy="54726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24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5613" y="341735"/>
            <a:ext cx="8223250" cy="752476"/>
          </a:xfrm>
        </p:spPr>
        <p:txBody>
          <a:bodyPr/>
          <a:lstStyle/>
          <a:p>
            <a:pPr eaLnBrk="1" hangingPunct="1"/>
            <a:r>
              <a:rPr lang="ru-RU" sz="2200" b="1" dirty="0" smtClean="0">
                <a:latin typeface="Georgia" pitchFamily="18" charset="0"/>
              </a:rPr>
              <a:t>Структура доходов бюджета МО «</a:t>
            </a:r>
            <a:r>
              <a:rPr lang="ru-RU" sz="2200" b="1" dirty="0" err="1" smtClean="0">
                <a:latin typeface="Georgia" pitchFamily="18" charset="0"/>
              </a:rPr>
              <a:t>Кожильское</a:t>
            </a:r>
            <a:r>
              <a:rPr lang="ru-RU" sz="2200" b="1" dirty="0" smtClean="0">
                <a:latin typeface="Georgia" pitchFamily="18" charset="0"/>
              </a:rPr>
              <a:t>» на 2018 год, тыс. руб.</a:t>
            </a:r>
            <a:br>
              <a:rPr lang="ru-RU" sz="2200" b="1" dirty="0" smtClean="0">
                <a:latin typeface="Georgia" pitchFamily="18" charset="0"/>
              </a:rPr>
            </a:br>
            <a:endParaRPr lang="ru-RU" sz="2200" b="1" dirty="0" smtClean="0">
              <a:latin typeface="Georgia" pitchFamily="18" charset="0"/>
            </a:endParaRPr>
          </a:p>
        </p:txBody>
      </p:sp>
      <p:pic>
        <p:nvPicPr>
          <p:cNvPr id="10243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 bwMode="auto">
          <a:xfrm>
            <a:off x="451212" y="1167258"/>
            <a:ext cx="2258467" cy="103760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kumimoji="1" lang="ru-RU" sz="2000" kern="0" dirty="0" smtClean="0">
                <a:solidFill>
                  <a:srgbClr val="FF0000"/>
                </a:solidFill>
                <a:latin typeface="Georgia" pitchFamily="18" charset="0"/>
                <a:cs typeface="+mn-cs"/>
              </a:rPr>
              <a:t>Безвозмездные</a:t>
            </a:r>
            <a:endParaRPr kumimoji="1" lang="ru-RU" sz="2000" kern="0" dirty="0">
              <a:solidFill>
                <a:srgbClr val="FF0000"/>
              </a:solidFill>
              <a:latin typeface="Georgia" pitchFamily="18" charset="0"/>
              <a:cs typeface="+mn-cs"/>
            </a:endParaRPr>
          </a:p>
          <a:p>
            <a:pPr>
              <a:defRPr/>
            </a:pPr>
            <a:r>
              <a:rPr kumimoji="1" lang="ru-RU" sz="2000" u="sng" kern="0" dirty="0">
                <a:solidFill>
                  <a:srgbClr val="FF0000"/>
                </a:solidFill>
                <a:latin typeface="Georgia" pitchFamily="18" charset="0"/>
                <a:cs typeface="+mn-cs"/>
              </a:rPr>
              <a:t>поступления </a:t>
            </a:r>
          </a:p>
          <a:p>
            <a:pPr>
              <a:defRPr/>
            </a:pPr>
            <a:r>
              <a:rPr kumimoji="1" lang="ru-RU" sz="2000" b="1" u="sng" kern="0" dirty="0" smtClean="0">
                <a:solidFill>
                  <a:srgbClr val="FF0000"/>
                </a:solidFill>
                <a:latin typeface="Georgia" pitchFamily="18" charset="0"/>
                <a:cs typeface="+mn-cs"/>
              </a:rPr>
              <a:t>1 970,8</a:t>
            </a:r>
            <a:r>
              <a:rPr kumimoji="1" lang="en-US" sz="2000" b="1" u="sng" kern="0" dirty="0" smtClean="0">
                <a:solidFill>
                  <a:srgbClr val="FF0000"/>
                </a:solidFill>
                <a:latin typeface="Georgia" pitchFamily="18" charset="0"/>
                <a:cs typeface="+mn-cs"/>
              </a:rPr>
              <a:t> </a:t>
            </a:r>
            <a:r>
              <a:rPr kumimoji="1" lang="ru-RU" sz="2000" b="1" u="sng" kern="0" dirty="0" smtClean="0">
                <a:solidFill>
                  <a:srgbClr val="FF0000"/>
                </a:solidFill>
                <a:latin typeface="Georgia" pitchFamily="18" charset="0"/>
                <a:cs typeface="+mn-cs"/>
              </a:rPr>
              <a:t> </a:t>
            </a:r>
            <a:endParaRPr kumimoji="1" lang="ru-RU" sz="2000" b="1" u="sng" kern="0" dirty="0">
              <a:solidFill>
                <a:srgbClr val="FF0000"/>
              </a:solidFill>
              <a:latin typeface="Georgia" pitchFamily="18" charset="0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5652120" y="1182006"/>
            <a:ext cx="3083994" cy="95085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r">
              <a:defRPr/>
            </a:pPr>
            <a:r>
              <a:rPr kumimoji="1" lang="ru-RU" sz="2000" kern="0" dirty="0">
                <a:solidFill>
                  <a:schemeClr val="accent5"/>
                </a:solidFill>
                <a:latin typeface="Georgia" pitchFamily="18" charset="0"/>
                <a:cs typeface="+mn-cs"/>
              </a:rPr>
              <a:t>Налоговые и </a:t>
            </a:r>
            <a:endParaRPr kumimoji="1" lang="ru-RU" sz="2000" kern="0" dirty="0" smtClean="0">
              <a:solidFill>
                <a:schemeClr val="accent5"/>
              </a:solidFill>
              <a:latin typeface="Georgia" pitchFamily="18" charset="0"/>
              <a:cs typeface="+mn-cs"/>
            </a:endParaRPr>
          </a:p>
          <a:p>
            <a:pPr algn="r">
              <a:defRPr/>
            </a:pPr>
            <a:r>
              <a:rPr kumimoji="1" lang="ru-RU" sz="2000" kern="0" dirty="0" smtClean="0">
                <a:solidFill>
                  <a:schemeClr val="accent5"/>
                </a:solidFill>
                <a:latin typeface="Georgia" pitchFamily="18" charset="0"/>
                <a:cs typeface="+mn-cs"/>
              </a:rPr>
              <a:t>неналоговые доходы</a:t>
            </a:r>
          </a:p>
          <a:p>
            <a:pPr algn="r">
              <a:defRPr/>
            </a:pPr>
            <a:r>
              <a:rPr kumimoji="1" lang="ru-RU" sz="2000" b="1" kern="0" dirty="0" smtClean="0">
                <a:solidFill>
                  <a:schemeClr val="accent5"/>
                </a:solidFill>
                <a:latin typeface="Georgia" pitchFamily="18" charset="0"/>
                <a:cs typeface="+mn-cs"/>
              </a:rPr>
              <a:t>1 190,0</a:t>
            </a:r>
            <a:endParaRPr kumimoji="1" lang="ru-RU" sz="2000" b="1" kern="0" dirty="0">
              <a:solidFill>
                <a:schemeClr val="accent5"/>
              </a:solidFill>
              <a:latin typeface="Georgia" pitchFamily="18" charset="0"/>
              <a:cs typeface="+mn-cs"/>
            </a:endParaRPr>
          </a:p>
        </p:txBody>
      </p:sp>
      <p:cxnSp>
        <p:nvCxnSpPr>
          <p:cNvPr id="10258" name="Прямая со стрелкой 24"/>
          <p:cNvCxnSpPr>
            <a:cxnSpLocks noChangeShapeType="1"/>
          </p:cNvCxnSpPr>
          <p:nvPr/>
        </p:nvCxnSpPr>
        <p:spPr bwMode="auto">
          <a:xfrm>
            <a:off x="6156325" y="5516563"/>
            <a:ext cx="914400" cy="914400"/>
          </a:xfrm>
          <a:prstGeom prst="straightConnector1">
            <a:avLst/>
          </a:prstGeom>
          <a:noFill/>
          <a:ln>
            <a:noFill/>
          </a:ln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 type="arrow" w="med" len="med"/>
              </a14:hiddenLine>
            </a:ext>
          </a:extLst>
        </p:spPr>
      </p:cxnSp>
      <p:cxnSp>
        <p:nvCxnSpPr>
          <p:cNvPr id="10259" name="Прямая со стрелкой 26"/>
          <p:cNvCxnSpPr>
            <a:cxnSpLocks noChangeShapeType="1"/>
          </p:cNvCxnSpPr>
          <p:nvPr/>
        </p:nvCxnSpPr>
        <p:spPr bwMode="auto">
          <a:xfrm>
            <a:off x="6156325" y="5516563"/>
            <a:ext cx="914400" cy="914400"/>
          </a:xfrm>
          <a:prstGeom prst="straightConnector1">
            <a:avLst/>
          </a:prstGeom>
          <a:noFill/>
          <a:ln>
            <a:noFill/>
          </a:ln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 type="arrow" w="med" len="med"/>
              </a14:hiddenLine>
            </a:ext>
          </a:extLst>
        </p:spPr>
      </p:cxnSp>
      <p:cxnSp>
        <p:nvCxnSpPr>
          <p:cNvPr id="10260" name="Прямая со стрелкой 36"/>
          <p:cNvCxnSpPr>
            <a:cxnSpLocks noChangeShapeType="1"/>
          </p:cNvCxnSpPr>
          <p:nvPr/>
        </p:nvCxnSpPr>
        <p:spPr bwMode="auto">
          <a:xfrm>
            <a:off x="6156325" y="5516563"/>
            <a:ext cx="914400" cy="914400"/>
          </a:xfrm>
          <a:prstGeom prst="straightConnector1">
            <a:avLst/>
          </a:prstGeom>
          <a:noFill/>
          <a:ln>
            <a:noFill/>
          </a:ln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 type="arrow" w="med" len="med"/>
              </a14:hiddenLine>
            </a:ext>
          </a:extLst>
        </p:spPr>
      </p:cxnSp>
      <p:cxnSp>
        <p:nvCxnSpPr>
          <p:cNvPr id="10261" name="Прямая со стрелкой 40"/>
          <p:cNvCxnSpPr>
            <a:cxnSpLocks noChangeShapeType="1"/>
          </p:cNvCxnSpPr>
          <p:nvPr/>
        </p:nvCxnSpPr>
        <p:spPr bwMode="auto">
          <a:xfrm>
            <a:off x="8758238" y="3357563"/>
            <a:ext cx="914400" cy="914400"/>
          </a:xfrm>
          <a:prstGeom prst="straightConnector1">
            <a:avLst/>
          </a:prstGeom>
          <a:noFill/>
          <a:ln>
            <a:noFill/>
          </a:ln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 type="arrow" w="med" len="med"/>
              </a14:hiddenLine>
            </a:ext>
          </a:extLst>
        </p:spPr>
      </p:cxn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716796" y="6165303"/>
            <a:ext cx="427203" cy="265659"/>
          </a:xfrm>
        </p:spPr>
        <p:txBody>
          <a:bodyPr/>
          <a:lstStyle/>
          <a:p>
            <a:pPr>
              <a:defRPr/>
            </a:pPr>
            <a:fld id="{6028736B-C60A-4CAB-8426-57EDAD0AE651}" type="slidenum">
              <a:rPr lang="ru-RU" smtClean="0"/>
              <a:pPr>
                <a:defRPr/>
              </a:pPr>
              <a:t>4</a:t>
            </a:fld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429548" y="5733255"/>
            <a:ext cx="8284902" cy="697707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r>
              <a:rPr kumimoji="1" lang="ru-RU" sz="4000" kern="0" dirty="0">
                <a:latin typeface="Georgia" pitchFamily="18" charset="0"/>
                <a:cs typeface="+mn-cs"/>
              </a:rPr>
              <a:t>ВСЕГО </a:t>
            </a:r>
            <a:r>
              <a:rPr kumimoji="1" lang="ru-RU" sz="4000" kern="0" dirty="0" smtClean="0">
                <a:latin typeface="Georgia" pitchFamily="18" charset="0"/>
                <a:cs typeface="+mn-cs"/>
              </a:rPr>
              <a:t>ДОХОДОВ </a:t>
            </a:r>
            <a:r>
              <a:rPr kumimoji="1" lang="ru-RU" sz="4000" b="1" u="sng" kern="0" dirty="0" smtClean="0">
                <a:latin typeface="Georgia" pitchFamily="18" charset="0"/>
                <a:cs typeface="+mn-cs"/>
              </a:rPr>
              <a:t>3 160,8</a:t>
            </a:r>
            <a:endParaRPr kumimoji="1" lang="ru-RU" sz="4000" b="1" u="sng" kern="0" dirty="0">
              <a:latin typeface="Georgia" pitchFamily="18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69090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b="1" dirty="0" smtClean="0">
                <a:latin typeface="Georgia" pitchFamily="18" charset="0"/>
              </a:rPr>
              <a:t>Прогноз собственных доходов бюджета МО «</a:t>
            </a:r>
            <a:r>
              <a:rPr lang="ru-RU" sz="2800" b="1" dirty="0" err="1" smtClean="0">
                <a:latin typeface="Georgia" pitchFamily="18" charset="0"/>
              </a:rPr>
              <a:t>Кожильское</a:t>
            </a:r>
            <a:r>
              <a:rPr lang="ru-RU" sz="2800" b="1" dirty="0" smtClean="0">
                <a:latin typeface="Georgia" pitchFamily="18" charset="0"/>
              </a:rPr>
              <a:t>», </a:t>
            </a:r>
            <a:r>
              <a:rPr lang="ru-RU" sz="2800" b="1" dirty="0" err="1" smtClean="0">
                <a:latin typeface="Georgia" pitchFamily="18" charset="0"/>
              </a:rPr>
              <a:t>тыс.руб</a:t>
            </a:r>
            <a:r>
              <a:rPr lang="ru-RU" sz="2800" b="1" dirty="0" smtClean="0">
                <a:latin typeface="Georgia" pitchFamily="18" charset="0"/>
              </a:rPr>
              <a:t>.</a:t>
            </a:r>
          </a:p>
        </p:txBody>
      </p:sp>
      <p:graphicFrame>
        <p:nvGraphicFramePr>
          <p:cNvPr id="24618" name="Group 4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7194812"/>
              </p:ext>
            </p:extLst>
          </p:nvPr>
        </p:nvGraphicFramePr>
        <p:xfrm>
          <a:off x="511844" y="1505683"/>
          <a:ext cx="8246394" cy="4899173"/>
        </p:xfrm>
        <a:graphic>
          <a:graphicData uri="http://schemas.openxmlformats.org/drawingml/2006/table">
            <a:tbl>
              <a:tblPr/>
              <a:tblGrid>
                <a:gridCol w="4708228"/>
                <a:gridCol w="1728192"/>
                <a:gridCol w="1809974"/>
              </a:tblGrid>
              <a:tr h="111524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orgia" panose="02040502050405020303" pitchFamily="18" charset="0"/>
                          <a:cs typeface="Arial" charset="0"/>
                        </a:rPr>
                        <a:t>Виды налогов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Утверждено в бюджете на 2018 год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Прогноз на 2019 год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7044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Налог на доходы физических лиц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431,0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424,0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4D0"/>
                    </a:solidFill>
                  </a:tcPr>
                </a:tc>
              </a:tr>
              <a:tr h="800647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Единый сельскохозяйственный налог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eorgia" pitchFamily="18" charset="0"/>
                        <a:cs typeface="Arial" charset="0"/>
                      </a:endParaRP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60,0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60,0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2E9"/>
                    </a:solidFill>
                  </a:tcPr>
                </a:tc>
              </a:tr>
              <a:tr h="67747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Налог на имущество физических лиц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eorgia" pitchFamily="18" charset="0"/>
                        <a:cs typeface="Arial" charset="0"/>
                      </a:endParaRP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178,0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209,0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4D0"/>
                    </a:solidFill>
                  </a:tcPr>
                </a:tc>
              </a:tr>
              <a:tr h="67747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Земельный налог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486,0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713,0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2E9"/>
                    </a:solidFill>
                  </a:tcPr>
                </a:tc>
              </a:tr>
              <a:tr h="90039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Доходы от использования имущества, находящегося в муниципальной собственности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35,0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35,0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4D0"/>
                    </a:solidFill>
                  </a:tcPr>
                </a:tc>
              </a:tr>
            </a:tbl>
          </a:graphicData>
        </a:graphic>
      </p:graphicFrame>
      <p:pic>
        <p:nvPicPr>
          <p:cNvPr id="11305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05094" y="6093296"/>
            <a:ext cx="306288" cy="306934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36366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НДФЛ по сельхозпроизводителям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98201755"/>
              </p:ext>
            </p:extLst>
          </p:nvPr>
        </p:nvGraphicFramePr>
        <p:xfrm>
          <a:off x="827584" y="1340768"/>
          <a:ext cx="7772400" cy="45294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0800"/>
                <a:gridCol w="2590800"/>
                <a:gridCol w="2590800"/>
              </a:tblGrid>
              <a:tr h="954106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100</a:t>
                      </a:r>
                      <a:r>
                        <a:rPr lang="ru-RU" sz="3200" baseline="0" dirty="0" smtClean="0"/>
                        <a:t> %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68%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2%</a:t>
                      </a:r>
                      <a:endParaRPr lang="ru-RU" sz="3200" dirty="0"/>
                    </a:p>
                  </a:txBody>
                  <a:tcPr/>
                </a:tc>
              </a:tr>
              <a:tr h="954106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8083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5496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161</a:t>
                      </a:r>
                      <a:endParaRPr lang="ru-RU" sz="3200" dirty="0"/>
                    </a:p>
                  </a:txBody>
                  <a:tcPr/>
                </a:tc>
              </a:tr>
              <a:tr h="954106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3254</a:t>
                      </a:r>
                    </a:p>
                    <a:p>
                      <a:r>
                        <a:rPr lang="ru-RU" sz="3200" dirty="0" smtClean="0"/>
                        <a:t>СПК </a:t>
                      </a:r>
                      <a:r>
                        <a:rPr lang="ru-RU" sz="3200" dirty="0" err="1" smtClean="0"/>
                        <a:t>Кожильский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2212.7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65,1</a:t>
                      </a:r>
                      <a:endParaRPr lang="ru-RU" sz="3200" dirty="0"/>
                    </a:p>
                  </a:txBody>
                  <a:tcPr/>
                </a:tc>
              </a:tr>
              <a:tr h="954106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4829</a:t>
                      </a:r>
                    </a:p>
                    <a:p>
                      <a:r>
                        <a:rPr lang="ru-RU" sz="3200" dirty="0" smtClean="0"/>
                        <a:t>ООО</a:t>
                      </a:r>
                      <a:r>
                        <a:rPr lang="ru-RU" sz="3200" baseline="0" dirty="0" smtClean="0"/>
                        <a:t> </a:t>
                      </a:r>
                      <a:r>
                        <a:rPr lang="ru-RU" sz="3200" baseline="0" dirty="0" err="1" smtClean="0"/>
                        <a:t>Чура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3283.7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96.6</a:t>
                      </a:r>
                      <a:endParaRPr lang="ru-RU" sz="3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96869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179512" y="381099"/>
            <a:ext cx="8856984" cy="455613"/>
          </a:xfrm>
        </p:spPr>
        <p:txBody>
          <a:bodyPr/>
          <a:lstStyle/>
          <a:p>
            <a:pPr eaLnBrk="1" hangingPunct="1"/>
            <a:r>
              <a:rPr lang="ru-RU" sz="2400" b="1" dirty="0" smtClean="0">
                <a:latin typeface="Georgia" pitchFamily="18" charset="0"/>
              </a:rPr>
              <a:t>Безвозмездные поступления в бюджет МО </a:t>
            </a:r>
            <a:br>
              <a:rPr lang="ru-RU" sz="2400" b="1" dirty="0" smtClean="0">
                <a:latin typeface="Georgia" pitchFamily="18" charset="0"/>
              </a:rPr>
            </a:br>
            <a:r>
              <a:rPr lang="ru-RU" sz="2400" b="1" dirty="0" smtClean="0">
                <a:latin typeface="Georgia" pitchFamily="18" charset="0"/>
              </a:rPr>
              <a:t>«</a:t>
            </a:r>
            <a:r>
              <a:rPr lang="ru-RU" sz="2400" b="1" dirty="0" err="1" smtClean="0">
                <a:latin typeface="Georgia" pitchFamily="18" charset="0"/>
              </a:rPr>
              <a:t>Кожильское</a:t>
            </a:r>
            <a:r>
              <a:rPr lang="ru-RU" sz="2400" b="1" dirty="0" smtClean="0">
                <a:latin typeface="Georgia" pitchFamily="18" charset="0"/>
              </a:rPr>
              <a:t>» на 2018 и 2019 годы, тыс. руб.</a:t>
            </a:r>
          </a:p>
        </p:txBody>
      </p:sp>
      <p:pic>
        <p:nvPicPr>
          <p:cNvPr id="12291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 bwMode="auto">
          <a:xfrm>
            <a:off x="602524" y="1233696"/>
            <a:ext cx="3600200" cy="119817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3600" b="1" dirty="0">
                <a:latin typeface="Georgia" pitchFamily="18" charset="0"/>
              </a:rPr>
              <a:t> </a:t>
            </a:r>
            <a:r>
              <a:rPr kumimoji="1" lang="ru-RU" sz="3600" b="1" dirty="0" smtClean="0">
                <a:latin typeface="Georgia" pitchFamily="18" charset="0"/>
              </a:rPr>
              <a:t>2018 </a:t>
            </a:r>
            <a:r>
              <a:rPr kumimoji="1" lang="ru-RU" sz="3600" b="1" dirty="0">
                <a:latin typeface="Georgia" pitchFamily="18" charset="0"/>
              </a:rPr>
              <a:t>год</a:t>
            </a:r>
            <a:r>
              <a:rPr kumimoji="1" lang="ru-RU" sz="3600" b="1" u="sng" dirty="0">
                <a:latin typeface="Georgia" pitchFamily="18" charset="0"/>
              </a:rPr>
              <a:t> </a:t>
            </a:r>
          </a:p>
          <a:p>
            <a:pPr algn="ctr">
              <a:defRPr/>
            </a:pPr>
            <a:r>
              <a:rPr kumimoji="1" lang="en-US" sz="3600" b="1" u="sng" dirty="0" smtClean="0">
                <a:latin typeface="Georgia" pitchFamily="18" charset="0"/>
              </a:rPr>
              <a:t>1</a:t>
            </a:r>
            <a:r>
              <a:rPr kumimoji="1" lang="ru-RU" sz="3600" b="1" u="sng" dirty="0" smtClean="0">
                <a:latin typeface="Georgia" pitchFamily="18" charset="0"/>
              </a:rPr>
              <a:t> </a:t>
            </a:r>
            <a:r>
              <a:rPr kumimoji="1" lang="en-US" sz="3600" b="1" u="sng" dirty="0" smtClean="0">
                <a:latin typeface="Georgia" pitchFamily="18" charset="0"/>
              </a:rPr>
              <a:t>970,8</a:t>
            </a:r>
            <a:endParaRPr kumimoji="1" lang="ru-RU" sz="3600" b="1" u="sng" dirty="0"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4941276" y="1238423"/>
            <a:ext cx="3569023" cy="119817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3600" b="1" dirty="0" smtClean="0">
                <a:latin typeface="Georgia" pitchFamily="18" charset="0"/>
              </a:rPr>
              <a:t>2019 </a:t>
            </a:r>
            <a:r>
              <a:rPr kumimoji="1" lang="ru-RU" sz="3600" b="1" dirty="0">
                <a:latin typeface="Georgia" pitchFamily="18" charset="0"/>
              </a:rPr>
              <a:t>год</a:t>
            </a:r>
            <a:r>
              <a:rPr kumimoji="1" lang="ru-RU" sz="3600" b="1" u="sng" dirty="0">
                <a:latin typeface="Georgia" pitchFamily="18" charset="0"/>
              </a:rPr>
              <a:t> </a:t>
            </a:r>
            <a:endParaRPr kumimoji="1" lang="en-US" sz="3600" b="1" u="sng" dirty="0" smtClean="0">
              <a:latin typeface="Georgia" pitchFamily="18" charset="0"/>
            </a:endParaRPr>
          </a:p>
          <a:p>
            <a:pPr algn="ctr">
              <a:defRPr/>
            </a:pPr>
            <a:r>
              <a:rPr kumimoji="1" lang="en-US" sz="3600" b="1" u="sng" dirty="0" smtClean="0">
                <a:latin typeface="Georgia" pitchFamily="18" charset="0"/>
              </a:rPr>
              <a:t>1</a:t>
            </a:r>
            <a:r>
              <a:rPr kumimoji="1" lang="ru-RU" sz="3600" b="1" u="sng" dirty="0" smtClean="0">
                <a:latin typeface="Georgia" pitchFamily="18" charset="0"/>
              </a:rPr>
              <a:t> </a:t>
            </a:r>
            <a:r>
              <a:rPr kumimoji="1" lang="en-US" sz="3600" b="1" u="sng" dirty="0" smtClean="0">
                <a:latin typeface="Georgia" pitchFamily="18" charset="0"/>
              </a:rPr>
              <a:t>898,1</a:t>
            </a:r>
            <a:endParaRPr kumimoji="1" lang="ru-RU" sz="3600" b="1" u="sng" dirty="0">
              <a:latin typeface="Georg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4925084" y="2601848"/>
            <a:ext cx="3600000" cy="10800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2800" kern="0" dirty="0">
                <a:latin typeface="Georgia" pitchFamily="18" charset="0"/>
                <a:cs typeface="+mn-cs"/>
              </a:rPr>
              <a:t>Дотации </a:t>
            </a:r>
            <a:r>
              <a:rPr kumimoji="1" lang="ru-RU" sz="2800" kern="0" dirty="0" smtClean="0">
                <a:latin typeface="Georgia" pitchFamily="18" charset="0"/>
                <a:cs typeface="+mn-cs"/>
              </a:rPr>
              <a:t>1 072,5</a:t>
            </a:r>
            <a:endParaRPr kumimoji="1" lang="ru-RU" sz="2800" u="sng" kern="0" dirty="0">
              <a:latin typeface="Georgia" pitchFamily="18" charset="0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4932440" y="3897992"/>
            <a:ext cx="3600000" cy="1080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2800" kern="0" dirty="0" smtClean="0">
                <a:latin typeface="Georgia" pitchFamily="18" charset="0"/>
                <a:cs typeface="+mn-cs"/>
              </a:rPr>
              <a:t>Субвенции </a:t>
            </a:r>
            <a:r>
              <a:rPr kumimoji="1" lang="en-US" sz="2800" u="sng" kern="0" dirty="0">
                <a:latin typeface="Georgia" pitchFamily="18" charset="0"/>
                <a:cs typeface="+mn-cs"/>
              </a:rPr>
              <a:t>240,0</a:t>
            </a:r>
            <a:endParaRPr kumimoji="1" lang="ru-RU" sz="2800" u="sng" kern="0" dirty="0">
              <a:latin typeface="Georgia" pitchFamily="18" charset="0"/>
              <a:cs typeface="+mn-cs"/>
            </a:endParaRPr>
          </a:p>
        </p:txBody>
      </p:sp>
      <p:sp>
        <p:nvSpPr>
          <p:cNvPr id="21" name="Прямоугольник 20"/>
          <p:cNvSpPr/>
          <p:nvPr/>
        </p:nvSpPr>
        <p:spPr bwMode="auto">
          <a:xfrm>
            <a:off x="602724" y="2601968"/>
            <a:ext cx="3600000" cy="10800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2800" kern="0" dirty="0" smtClean="0">
                <a:latin typeface="Georgia" pitchFamily="18" charset="0"/>
                <a:cs typeface="+mn-cs"/>
              </a:rPr>
              <a:t>Дотации 1 209,6</a:t>
            </a:r>
            <a:endParaRPr kumimoji="1" lang="ru-RU" sz="2800" u="sng" kern="0" dirty="0">
              <a:latin typeface="Georgia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 bwMode="auto">
          <a:xfrm>
            <a:off x="602524" y="3898112"/>
            <a:ext cx="3600000" cy="1080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2800" kern="0" dirty="0" smtClean="0">
                <a:latin typeface="Georgia" pitchFamily="18" charset="0"/>
                <a:cs typeface="+mn-cs"/>
              </a:rPr>
              <a:t>Субвенции </a:t>
            </a:r>
            <a:r>
              <a:rPr kumimoji="1" lang="en-US" sz="2800" u="sng" kern="0" dirty="0">
                <a:latin typeface="Georgia" pitchFamily="18" charset="0"/>
              </a:rPr>
              <a:t>174,6</a:t>
            </a:r>
            <a:endParaRPr kumimoji="1" lang="ru-RU" sz="2800" u="sng" kern="0" dirty="0">
              <a:latin typeface="Georgia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4932440" y="5194136"/>
            <a:ext cx="3600000" cy="1080000"/>
          </a:xfrm>
          <a:prstGeom prst="rect">
            <a:avLst/>
          </a:prstGeom>
          <a:solidFill>
            <a:srgbClr val="5FB4C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2800" kern="0" dirty="0" smtClean="0">
                <a:latin typeface="Georgia" pitchFamily="18" charset="0"/>
                <a:cs typeface="+mn-cs"/>
              </a:rPr>
              <a:t>Межбюджетные трансферты</a:t>
            </a:r>
            <a:r>
              <a:rPr kumimoji="1" lang="ru-RU" sz="2800" kern="0" dirty="0">
                <a:latin typeface="Georgia" pitchFamily="18" charset="0"/>
                <a:cs typeface="+mn-cs"/>
              </a:rPr>
              <a:t> </a:t>
            </a:r>
            <a:r>
              <a:rPr kumimoji="1" lang="ru-RU" sz="2800" u="sng" kern="0" dirty="0">
                <a:latin typeface="Georgia" pitchFamily="18" charset="0"/>
                <a:cs typeface="+mn-cs"/>
              </a:rPr>
              <a:t>585,6</a:t>
            </a:r>
          </a:p>
        </p:txBody>
      </p:sp>
      <p:sp>
        <p:nvSpPr>
          <p:cNvPr id="13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05094" y="6093296"/>
            <a:ext cx="306288" cy="306934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z="2000" smtClean="0"/>
              <a:pPr>
                <a:defRPr/>
              </a:pPr>
              <a:t>7</a:t>
            </a:fld>
            <a:endParaRPr lang="ru-RU" sz="2000" dirty="0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600844" y="5194256"/>
            <a:ext cx="3600000" cy="1080000"/>
          </a:xfrm>
          <a:prstGeom prst="rect">
            <a:avLst/>
          </a:prstGeom>
          <a:solidFill>
            <a:srgbClr val="5FB4C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2800" kern="0" dirty="0" smtClean="0">
                <a:latin typeface="Georgia" pitchFamily="18" charset="0"/>
                <a:cs typeface="+mn-cs"/>
              </a:rPr>
              <a:t>Межбюджетные трансферты</a:t>
            </a:r>
            <a:r>
              <a:rPr kumimoji="1" lang="ru-RU" sz="2800" kern="0" dirty="0">
                <a:latin typeface="Georgia" pitchFamily="18" charset="0"/>
                <a:cs typeface="+mn-cs"/>
              </a:rPr>
              <a:t> </a:t>
            </a:r>
            <a:r>
              <a:rPr kumimoji="1" lang="en-US" sz="2800" u="sng" kern="0" dirty="0">
                <a:latin typeface="Georgia" pitchFamily="18" charset="0"/>
              </a:rPr>
              <a:t>586,6</a:t>
            </a:r>
            <a:endParaRPr kumimoji="1" lang="ru-RU" sz="2800" u="sng" kern="0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1815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323528" y="330270"/>
            <a:ext cx="8640960" cy="1370538"/>
          </a:xfrm>
        </p:spPr>
        <p:txBody>
          <a:bodyPr/>
          <a:lstStyle/>
          <a:p>
            <a:pPr eaLnBrk="1" hangingPunct="1"/>
            <a:r>
              <a:rPr lang="ru-RU" sz="2800" b="1" dirty="0" smtClean="0">
                <a:latin typeface="Georgia" pitchFamily="18" charset="0"/>
              </a:rPr>
              <a:t>Социально-значимые расходы бюджета </a:t>
            </a:r>
            <a:br>
              <a:rPr lang="ru-RU" sz="2800" b="1" dirty="0" smtClean="0">
                <a:latin typeface="Georgia" pitchFamily="18" charset="0"/>
              </a:rPr>
            </a:br>
            <a:r>
              <a:rPr lang="ru-RU" sz="2800" b="1" dirty="0" smtClean="0">
                <a:latin typeface="Georgia" pitchFamily="18" charset="0"/>
              </a:rPr>
              <a:t>МО «Кожильское» на 2018,2019 год, тыс. руб.</a:t>
            </a:r>
          </a:p>
        </p:txBody>
      </p:sp>
      <p:pic>
        <p:nvPicPr>
          <p:cNvPr id="14399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26304" y="6093296"/>
            <a:ext cx="517696" cy="306934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8911533"/>
              </p:ext>
            </p:extLst>
          </p:nvPr>
        </p:nvGraphicFramePr>
        <p:xfrm>
          <a:off x="505252" y="1340768"/>
          <a:ext cx="8174612" cy="4968553"/>
        </p:xfrm>
        <a:graphic>
          <a:graphicData uri="http://schemas.openxmlformats.org/drawingml/2006/table">
            <a:tbl>
              <a:tblPr/>
              <a:tblGrid>
                <a:gridCol w="4282772"/>
                <a:gridCol w="1080120"/>
                <a:gridCol w="1123345"/>
                <a:gridCol w="1688375"/>
              </a:tblGrid>
              <a:tr h="792854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Georgia"/>
                        </a:rPr>
                        <a:t>Наименование показателя</a:t>
                      </a:r>
                    </a:p>
                  </a:txBody>
                  <a:tcPr marL="7351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Georgia"/>
                        </a:rPr>
                        <a:t>Первоначальный проект </a:t>
                      </a:r>
                    </a:p>
                  </a:txBody>
                  <a:tcPr marL="7351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Georgia"/>
                        </a:rPr>
                        <a:t>Темп роста к уровню </a:t>
                      </a:r>
                      <a:r>
                        <a:rPr lang="ru-RU" sz="16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Georgia"/>
                        </a:rPr>
                        <a:t>2018 </a:t>
                      </a:r>
                      <a:r>
                        <a:rPr lang="ru-RU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Georgia"/>
                        </a:rPr>
                        <a:t>г, %</a:t>
                      </a:r>
                    </a:p>
                  </a:txBody>
                  <a:tcPr marL="7351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63428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2018 </a:t>
                      </a:r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год</a:t>
                      </a:r>
                    </a:p>
                  </a:txBody>
                  <a:tcPr marL="7351" marR="7351" marT="7351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2019 </a:t>
                      </a:r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год</a:t>
                      </a:r>
                    </a:p>
                  </a:txBody>
                  <a:tcPr marL="7351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85354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Социально-значимые расходы всего, из них:</a:t>
                      </a:r>
                    </a:p>
                  </a:txBody>
                  <a:tcPr marL="66159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44,0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400" b="1" i="0" u="none" strike="noStrike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44,0</a:t>
                      </a:r>
                      <a:endParaRPr lang="ru-RU" sz="2400" b="1" i="0" u="none" strike="noStrike" dirty="0" smtClean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100,0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</a:tr>
              <a:tr h="885354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Образование</a:t>
                      </a:r>
                    </a:p>
                  </a:txBody>
                  <a:tcPr marL="66159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400" b="1" i="0" u="none" strike="noStrike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10,0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i="0" u="none" strike="noStrike" smtClean="0"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</a:rPr>
                        <a:t>10,0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i="0" u="none" strike="noStrike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100,0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</a:tr>
              <a:tr h="885354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Социальная политика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Georgia"/>
                      </a:endParaRPr>
                    </a:p>
                  </a:txBody>
                  <a:tcPr marL="66159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400" b="1" i="0" u="none" strike="noStrike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24,0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i="0" u="none" strike="noStrike" smtClean="0"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</a:rPr>
                        <a:t>24,0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100,0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</a:tr>
              <a:tr h="885354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Физическая культура и спорт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Georgia"/>
                      </a:endParaRPr>
                    </a:p>
                  </a:txBody>
                  <a:tcPr marL="66159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400" b="1" i="0" u="none" strike="noStrike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10,0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i="0" u="none" strike="noStrike" smtClean="0"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</a:rPr>
                        <a:t>10,0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100,0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18997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Диаграмма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40970508"/>
              </p:ext>
            </p:extLst>
          </p:nvPr>
        </p:nvGraphicFramePr>
        <p:xfrm>
          <a:off x="395536" y="1052736"/>
          <a:ext cx="8362702" cy="525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381000" y="292100"/>
            <a:ext cx="8223250" cy="671513"/>
          </a:xfrm>
        </p:spPr>
        <p:txBody>
          <a:bodyPr/>
          <a:lstStyle/>
          <a:p>
            <a:pPr eaLnBrk="1" hangingPunct="1"/>
            <a:r>
              <a:rPr lang="ru-RU" sz="2400" b="1" dirty="0" smtClean="0">
                <a:latin typeface="Georgia" pitchFamily="18" charset="0"/>
              </a:rPr>
              <a:t>Структура расходов проекта бюджета МО «</a:t>
            </a:r>
            <a:r>
              <a:rPr lang="ru-RU" sz="2400" b="1" dirty="0" err="1" smtClean="0">
                <a:latin typeface="Georgia" pitchFamily="18" charset="0"/>
              </a:rPr>
              <a:t>Кожильское</a:t>
            </a:r>
            <a:r>
              <a:rPr lang="ru-RU" sz="2400" b="1" dirty="0" smtClean="0">
                <a:latin typeface="Georgia" pitchFamily="18" charset="0"/>
              </a:rPr>
              <a:t>» на 2018 год, тыс. руб.</a:t>
            </a:r>
            <a:br>
              <a:rPr lang="ru-RU" sz="2400" b="1" dirty="0" smtClean="0">
                <a:latin typeface="Georgia" pitchFamily="18" charset="0"/>
              </a:rPr>
            </a:br>
            <a:endParaRPr lang="ru-RU" sz="2400" b="1" dirty="0" smtClean="0">
              <a:latin typeface="Georgia" pitchFamily="18" charset="0"/>
            </a:endParaRPr>
          </a:p>
        </p:txBody>
      </p:sp>
      <p:pic>
        <p:nvPicPr>
          <p:cNvPr id="13315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 bwMode="auto">
          <a:xfrm>
            <a:off x="467295" y="5301208"/>
            <a:ext cx="5616873" cy="93530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b="1" dirty="0">
                <a:solidFill>
                  <a:srgbClr val="005828"/>
                </a:solidFill>
                <a:latin typeface="Georgia" pitchFamily="18" charset="0"/>
              </a:rPr>
              <a:t>ВСЕГО РАСХОДОВ </a:t>
            </a:r>
            <a:r>
              <a:rPr lang="ru-RU" b="1" dirty="0" smtClean="0">
                <a:solidFill>
                  <a:srgbClr val="005828"/>
                </a:solidFill>
                <a:latin typeface="Georgia" pitchFamily="18" charset="0"/>
              </a:rPr>
              <a:t>3 183,8 тыс</a:t>
            </a:r>
            <a:r>
              <a:rPr lang="ru-RU" b="1" dirty="0">
                <a:solidFill>
                  <a:srgbClr val="005828"/>
                </a:solidFill>
                <a:latin typeface="Georgia" pitchFamily="18" charset="0"/>
              </a:rPr>
              <a:t>. руб. </a:t>
            </a:r>
            <a:endParaRPr lang="en-US" b="1" dirty="0" smtClean="0">
              <a:solidFill>
                <a:srgbClr val="005828"/>
              </a:solidFill>
              <a:latin typeface="Georgia" pitchFamily="18" charset="0"/>
            </a:endParaRPr>
          </a:p>
          <a:p>
            <a:pPr>
              <a:defRPr/>
            </a:pPr>
            <a:r>
              <a:rPr lang="ru-RU" b="1" dirty="0" smtClean="0">
                <a:solidFill>
                  <a:srgbClr val="005828"/>
                </a:solidFill>
                <a:latin typeface="Georgia" pitchFamily="18" charset="0"/>
              </a:rPr>
              <a:t>(</a:t>
            </a:r>
            <a:r>
              <a:rPr lang="ru-RU" b="1" dirty="0">
                <a:solidFill>
                  <a:srgbClr val="005828"/>
                </a:solidFill>
                <a:latin typeface="Georgia" pitchFamily="18" charset="0"/>
              </a:rPr>
              <a:t>Темп роста к </a:t>
            </a:r>
            <a:r>
              <a:rPr lang="ru-RU" b="1" dirty="0" smtClean="0">
                <a:solidFill>
                  <a:srgbClr val="005828"/>
                </a:solidFill>
                <a:latin typeface="Georgia" pitchFamily="18" charset="0"/>
              </a:rPr>
              <a:t>первоначальному </a:t>
            </a:r>
            <a:r>
              <a:rPr lang="ru-RU" b="1" dirty="0">
                <a:solidFill>
                  <a:srgbClr val="005828"/>
                </a:solidFill>
                <a:latin typeface="Georgia" pitchFamily="18" charset="0"/>
              </a:rPr>
              <a:t>бюджету на </a:t>
            </a:r>
            <a:r>
              <a:rPr lang="ru-RU" b="1" dirty="0" smtClean="0">
                <a:solidFill>
                  <a:srgbClr val="005828"/>
                </a:solidFill>
                <a:latin typeface="Georgia" pitchFamily="18" charset="0"/>
              </a:rPr>
              <a:t>2017 год – 100,8</a:t>
            </a:r>
            <a:r>
              <a:rPr lang="en-US" b="1" dirty="0" smtClean="0">
                <a:solidFill>
                  <a:srgbClr val="005828"/>
                </a:solidFill>
                <a:latin typeface="Georgia" pitchFamily="18" charset="0"/>
              </a:rPr>
              <a:t> %)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13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95860" y="6128682"/>
            <a:ext cx="448139" cy="306934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mtClean="0"/>
              <a:pPr>
                <a:defRPr/>
              </a:pPr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95648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Другая 4">
      <a:dk1>
        <a:srgbClr val="000000"/>
      </a:dk1>
      <a:lt1>
        <a:srgbClr val="FFFFFF"/>
      </a:lt1>
      <a:dk2>
        <a:srgbClr val="D00054"/>
      </a:dk2>
      <a:lt2>
        <a:srgbClr val="808080"/>
      </a:lt2>
      <a:accent1>
        <a:srgbClr val="00B050"/>
      </a:accent1>
      <a:accent2>
        <a:srgbClr val="FF0000"/>
      </a:accent2>
      <a:accent3>
        <a:srgbClr val="00B050"/>
      </a:accent3>
      <a:accent4>
        <a:srgbClr val="FF0000"/>
      </a:accent4>
      <a:accent5>
        <a:srgbClr val="00B050"/>
      </a:accent5>
      <a:accent6>
        <a:srgbClr val="D00054"/>
      </a:accent6>
      <a:hlink>
        <a:srgbClr val="FF0066"/>
      </a:hlink>
      <a:folHlink>
        <a:srgbClr val="00B050"/>
      </a:folHlink>
    </a:clrScheme>
    <a:fontScheme name="Selling a Product or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>
          <a:outerShdw dist="35921" dir="2700000" algn="ctr" rotWithShape="0">
            <a:srgbClr val="808080"/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Dag name="">
              <a:cont type="tree" name="">
                <a:effect ref="fillLine"/>
                <a:outerShdw dist="38100" dir="13500000" algn="br">
                  <a:schemeClr val="bg1">
                    <a:lumMod val="200000"/>
                    <a:satMod val="200000"/>
                  </a:schemeClr>
                </a:outerShdw>
              </a:cont>
              <a:cont type="tree" name="">
                <a:effect ref="fillLine"/>
                <a:outerShdw dist="38100" dir="2700000" algn="tl">
                  <a:schemeClr val="bg1">
                    <a:lumMod val="60000"/>
                    <a:satMod val="60000"/>
                  </a:schemeClr>
                </a:outerShdw>
              </a:cont>
              <a:effect ref="fillLine"/>
            </a:effectDag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>
          <a:outerShdw dist="35921" dir="2700000" algn="ctr" rotWithShape="0">
            <a:srgbClr val="808080"/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Dag name="">
              <a:cont type="tree" name="">
                <a:effect ref="fillLine"/>
                <a:outerShdw dist="38100" dir="13500000" algn="br">
                  <a:schemeClr val="bg1">
                    <a:lumMod val="200000"/>
                    <a:satMod val="200000"/>
                  </a:schemeClr>
                </a:outerShdw>
              </a:cont>
              <a:cont type="tree" name="">
                <a:effect ref="fillLine"/>
                <a:outerShdw dist="38100" dir="2700000" algn="tl">
                  <a:schemeClr val="bg1">
                    <a:lumMod val="60000"/>
                    <a:satMod val="60000"/>
                  </a:schemeClr>
                </a:outerShdw>
              </a:cont>
              <a:effect ref="fillLine"/>
            </a:effectDag>
            <a:latin typeface="Times New Roman" pitchFamily="18" charset="0"/>
          </a:defRPr>
        </a:defPPr>
      </a:lstStyle>
    </a:lnDef>
  </a:objectDefaults>
  <a:extraClrSchemeLst>
    <a:extraClrScheme>
      <a:clrScheme name="Selling a Product or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lling a Product or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lling a Product or 5">
        <a:dk1>
          <a:srgbClr val="808080"/>
        </a:dk1>
        <a:lt1>
          <a:srgbClr val="F8F8F8"/>
        </a:lt1>
        <a:dk2>
          <a:srgbClr val="33CCCC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DE2E2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lling a Product or 6">
        <a:dk1>
          <a:srgbClr val="000000"/>
        </a:dk1>
        <a:lt1>
          <a:srgbClr val="33CCCC"/>
        </a:lt1>
        <a:dk2>
          <a:srgbClr val="990033"/>
        </a:dk2>
        <a:lt2>
          <a:srgbClr val="808080"/>
        </a:lt2>
        <a:accent1>
          <a:srgbClr val="6699FF"/>
        </a:accent1>
        <a:accent2>
          <a:srgbClr val="9933FF"/>
        </a:accent2>
        <a:accent3>
          <a:srgbClr val="ADE2E2"/>
        </a:accent3>
        <a:accent4>
          <a:srgbClr val="000000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7">
        <a:dk1>
          <a:srgbClr val="000000"/>
        </a:dk1>
        <a:lt1>
          <a:srgbClr val="99CCFF"/>
        </a:lt1>
        <a:dk2>
          <a:srgbClr val="990033"/>
        </a:dk2>
        <a:lt2>
          <a:srgbClr val="808080"/>
        </a:lt2>
        <a:accent1>
          <a:srgbClr val="6699FF"/>
        </a:accent1>
        <a:accent2>
          <a:srgbClr val="9933FF"/>
        </a:accent2>
        <a:accent3>
          <a:srgbClr val="CAE2FF"/>
        </a:accent3>
        <a:accent4>
          <a:srgbClr val="000000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8">
        <a:dk1>
          <a:srgbClr val="000000"/>
        </a:dk1>
        <a:lt1>
          <a:srgbClr val="99CCFF"/>
        </a:lt1>
        <a:dk2>
          <a:srgbClr val="990033"/>
        </a:dk2>
        <a:lt2>
          <a:srgbClr val="808080"/>
        </a:lt2>
        <a:accent1>
          <a:srgbClr val="FF9966"/>
        </a:accent1>
        <a:accent2>
          <a:srgbClr val="9933FF"/>
        </a:accent2>
        <a:accent3>
          <a:srgbClr val="CAE2FF"/>
        </a:accent3>
        <a:accent4>
          <a:srgbClr val="000000"/>
        </a:accent4>
        <a:accent5>
          <a:srgbClr val="FFCAB8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9">
        <a:dk1>
          <a:srgbClr val="000000"/>
        </a:dk1>
        <a:lt1>
          <a:srgbClr val="99CCFF"/>
        </a:lt1>
        <a:dk2>
          <a:srgbClr val="990033"/>
        </a:dk2>
        <a:lt2>
          <a:srgbClr val="808080"/>
        </a:lt2>
        <a:accent1>
          <a:srgbClr val="FF9966"/>
        </a:accent1>
        <a:accent2>
          <a:srgbClr val="9933FF"/>
        </a:accent2>
        <a:accent3>
          <a:srgbClr val="CAE2FF"/>
        </a:accent3>
        <a:accent4>
          <a:srgbClr val="000000"/>
        </a:accent4>
        <a:accent5>
          <a:srgbClr val="FFCAB8"/>
        </a:accent5>
        <a:accent6>
          <a:srgbClr val="8A2DE7"/>
        </a:accent6>
        <a:hlink>
          <a:srgbClr val="00FFFF"/>
        </a:hlink>
        <a:folHlink>
          <a:srgbClr val="FF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0">
        <a:dk1>
          <a:srgbClr val="000000"/>
        </a:dk1>
        <a:lt1>
          <a:srgbClr val="33CCCC"/>
        </a:lt1>
        <a:dk2>
          <a:srgbClr val="990033"/>
        </a:dk2>
        <a:lt2>
          <a:srgbClr val="808080"/>
        </a:lt2>
        <a:accent1>
          <a:srgbClr val="FF9966"/>
        </a:accent1>
        <a:accent2>
          <a:srgbClr val="9933FF"/>
        </a:accent2>
        <a:accent3>
          <a:srgbClr val="ADE2E2"/>
        </a:accent3>
        <a:accent4>
          <a:srgbClr val="000000"/>
        </a:accent4>
        <a:accent5>
          <a:srgbClr val="FFCAB8"/>
        </a:accent5>
        <a:accent6>
          <a:srgbClr val="8A2DE7"/>
        </a:accent6>
        <a:hlink>
          <a:srgbClr val="00FFFF"/>
        </a:hlink>
        <a:folHlink>
          <a:srgbClr val="FF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006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FFAAB8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2">
        <a:dk1>
          <a:srgbClr val="000000"/>
        </a:dk1>
        <a:lt1>
          <a:srgbClr val="FFFFFF"/>
        </a:lt1>
        <a:dk2>
          <a:srgbClr val="FF0066"/>
        </a:dk2>
        <a:lt2>
          <a:srgbClr val="808080"/>
        </a:lt2>
        <a:accent1>
          <a:srgbClr val="FF006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FFAAB8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3">
        <a:dk1>
          <a:srgbClr val="000000"/>
        </a:dk1>
        <a:lt1>
          <a:srgbClr val="FFFFFF"/>
        </a:lt1>
        <a:dk2>
          <a:srgbClr val="D00054"/>
        </a:dk2>
        <a:lt2>
          <a:srgbClr val="808080"/>
        </a:lt2>
        <a:accent1>
          <a:srgbClr val="FF006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FFAAB8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4">
        <a:dk1>
          <a:srgbClr val="000000"/>
        </a:dk1>
        <a:lt1>
          <a:srgbClr val="FFFFFF"/>
        </a:lt1>
        <a:dk2>
          <a:srgbClr val="D00054"/>
        </a:dk2>
        <a:lt2>
          <a:srgbClr val="808080"/>
        </a:lt2>
        <a:accent1>
          <a:srgbClr val="0066FF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AAB8FF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5">
        <a:dk1>
          <a:srgbClr val="000000"/>
        </a:dk1>
        <a:lt1>
          <a:srgbClr val="FFFFFF"/>
        </a:lt1>
        <a:dk2>
          <a:srgbClr val="D00054"/>
        </a:dk2>
        <a:lt2>
          <a:srgbClr val="808080"/>
        </a:lt2>
        <a:accent1>
          <a:srgbClr val="0066FF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AAB8FF"/>
        </a:accent5>
        <a:accent6>
          <a:srgbClr val="C8C8C8"/>
        </a:accent6>
        <a:hlink>
          <a:srgbClr val="333333"/>
        </a:hlink>
        <a:folHlink>
          <a:srgbClr val="66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6">
        <a:dk1>
          <a:srgbClr val="000000"/>
        </a:dk1>
        <a:lt1>
          <a:srgbClr val="FFFFFF"/>
        </a:lt1>
        <a:dk2>
          <a:srgbClr val="D00054"/>
        </a:dk2>
        <a:lt2>
          <a:srgbClr val="808080"/>
        </a:lt2>
        <a:accent1>
          <a:srgbClr val="0066FF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AAB8FF"/>
        </a:accent5>
        <a:accent6>
          <a:srgbClr val="C8C8C8"/>
        </a:accent6>
        <a:hlink>
          <a:srgbClr val="FF0066"/>
        </a:hlink>
        <a:folHlink>
          <a:srgbClr val="66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5257</TotalTime>
  <Words>650</Words>
  <Application>Microsoft Office PowerPoint</Application>
  <PresentationFormat>Экран (4:3)</PresentationFormat>
  <Paragraphs>166</Paragraphs>
  <Slides>18</Slides>
  <Notes>4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Тема1</vt:lpstr>
      <vt:lpstr>Лист</vt:lpstr>
      <vt:lpstr>Бюджет муниципального образования «Кожильское»  на 2018 год и на плановый период 2019 и 2020 годов</vt:lpstr>
      <vt:lpstr>В основу формирования бюджета положены следующие программные документы и нормативные правовые акты РФ и УР:</vt:lpstr>
      <vt:lpstr>Основные параметры бюджета МО «Кожильское» на 2018 год, в тыс. руб.</vt:lpstr>
      <vt:lpstr>Структура доходов бюджета МО «Кожильское» на 2018 год, тыс. руб. </vt:lpstr>
      <vt:lpstr>Прогноз собственных доходов бюджета МО «Кожильское», тыс.руб.</vt:lpstr>
      <vt:lpstr>НДФЛ по сельхозпроизводителям</vt:lpstr>
      <vt:lpstr>Безвозмездные поступления в бюджет МО  «Кожильское» на 2018 и 2019 годы, тыс. руб.</vt:lpstr>
      <vt:lpstr>Социально-значимые расходы бюджета  МО «Кожильское» на 2018,2019 год, тыс. руб.</vt:lpstr>
      <vt:lpstr>Структура расходов проекта бюджета МО «Кожильское» на 2018 год, тыс. руб. </vt:lpstr>
      <vt:lpstr>Прочие расходы бюджета  МО «Кожильское», тыс. руб.</vt:lpstr>
      <vt:lpstr>Количество светильников</vt:lpstr>
      <vt:lpstr>Бюджет дорожного фонда 586.6 т.р.</vt:lpstr>
      <vt:lpstr>Бюджет благоустройства 108 т.р.</vt:lpstr>
      <vt:lpstr>Дополнительно на благоустройство</vt:lpstr>
      <vt:lpstr>ОБУСТРОЙСТВО КРЫТОЙ              СЦЕНЫ В с. ДЗЯКИНО</vt:lpstr>
      <vt:lpstr>СПОРТИВНО-ИГРОВАЯ               ПЛОЩАДКА В д.ЧУРА</vt:lpstr>
      <vt:lpstr>КОЖИЛЬСКИЙ ДОМ КУЛЬТУРЫПОСЛЕ РЕАЛИЗАЦИИ ПРОЕКТА «КУЛЬТУРА МАЛОЙ РОДИНЫ»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411</cp:revision>
  <cp:lastPrinted>2018-12-24T04:39:08Z</cp:lastPrinted>
  <dcterms:created xsi:type="dcterms:W3CDTF">2013-12-04T13:25:11Z</dcterms:created>
  <dcterms:modified xsi:type="dcterms:W3CDTF">2019-03-26T05:25:44Z</dcterms:modified>
</cp:coreProperties>
</file>