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1"/>
  </p:notesMasterIdLst>
  <p:handoutMasterIdLst>
    <p:handoutMasterId r:id="rId22"/>
  </p:handoutMasterIdLst>
  <p:sldIdLst>
    <p:sldId id="363" r:id="rId2"/>
    <p:sldId id="398" r:id="rId3"/>
    <p:sldId id="440" r:id="rId4"/>
    <p:sldId id="414" r:id="rId5"/>
    <p:sldId id="434" r:id="rId6"/>
    <p:sldId id="415" r:id="rId7"/>
    <p:sldId id="424" r:id="rId8"/>
    <p:sldId id="425" r:id="rId9"/>
    <p:sldId id="428" r:id="rId10"/>
    <p:sldId id="435" r:id="rId11"/>
    <p:sldId id="430" r:id="rId12"/>
    <p:sldId id="429" r:id="rId13"/>
    <p:sldId id="438" r:id="rId14"/>
    <p:sldId id="439" r:id="rId15"/>
    <p:sldId id="431" r:id="rId16"/>
    <p:sldId id="432" r:id="rId17"/>
    <p:sldId id="436" r:id="rId18"/>
    <p:sldId id="437" r:id="rId19"/>
    <p:sldId id="412" r:id="rId2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00FF"/>
    <a:srgbClr val="FF99FF"/>
    <a:srgbClr val="FF0000"/>
    <a:srgbClr val="FFFFFF"/>
    <a:srgbClr val="00FF00"/>
    <a:srgbClr val="00007F"/>
    <a:srgbClr val="E8E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03" autoAdjust="0"/>
    <p:restoredTop sz="94434" autoAdjust="0"/>
  </p:normalViewPr>
  <p:slideViewPr>
    <p:cSldViewPr>
      <p:cViewPr varScale="1">
        <p:scale>
          <a:sx n="79" d="100"/>
          <a:sy n="79" d="100"/>
        </p:scale>
        <p:origin x="131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4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врачи ГБ1</c:v>
                </c:pt>
              </c:strCache>
            </c:strRef>
          </c:tx>
          <c:spPr>
            <a:solidFill>
              <a:srgbClr val="FF00F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Лист1!$B$1:$G$1</c:f>
              <c:strCache>
                <c:ptCount val="6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  <c:pt idx="3">
                  <c:v>УР</c:v>
                </c:pt>
                <c:pt idx="4">
                  <c:v>РФ</c:v>
                </c:pt>
                <c:pt idx="5">
                  <c:v>ПФО</c:v>
                </c:pt>
              </c:strCache>
            </c:strRef>
          </c:cat>
          <c:val>
            <c:numRef>
              <c:f>Лист1!$B$2:$G$2</c:f>
              <c:numCache>
                <c:formatCode>0.0</c:formatCode>
                <c:ptCount val="6"/>
                <c:pt idx="0">
                  <c:v>32.666666666666593</c:v>
                </c:pt>
                <c:pt idx="1">
                  <c:v>37.892376681614344</c:v>
                </c:pt>
                <c:pt idx="2">
                  <c:v>41.49659863945584</c:v>
                </c:pt>
                <c:pt idx="3">
                  <c:v>45.2</c:v>
                </c:pt>
                <c:pt idx="4">
                  <c:v>41</c:v>
                </c:pt>
                <c:pt idx="5">
                  <c:v>39.1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6B-40C5-8AD3-2B79376B58A0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врачи РБ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Лист1!$B$1:$G$1</c:f>
              <c:strCache>
                <c:ptCount val="6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  <c:pt idx="3">
                  <c:v>УР</c:v>
                </c:pt>
                <c:pt idx="4">
                  <c:v>РФ</c:v>
                </c:pt>
                <c:pt idx="5">
                  <c:v>ПФО</c:v>
                </c:pt>
              </c:strCache>
            </c:strRef>
          </c:cat>
          <c:val>
            <c:numRef>
              <c:f>Лист1!$B$3:$G$3</c:f>
              <c:numCache>
                <c:formatCode>0.0</c:formatCode>
                <c:ptCount val="6"/>
                <c:pt idx="0">
                  <c:v>32.511210762331835</c:v>
                </c:pt>
                <c:pt idx="1">
                  <c:v>33.178654292343374</c:v>
                </c:pt>
                <c:pt idx="2">
                  <c:v>32.629107981220656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6B-40C5-8AD3-2B79376B58A0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врачи всего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Лист1!$B$1:$G$1</c:f>
              <c:strCache>
                <c:ptCount val="6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  <c:pt idx="3">
                  <c:v>УР</c:v>
                </c:pt>
                <c:pt idx="4">
                  <c:v>РФ</c:v>
                </c:pt>
                <c:pt idx="5">
                  <c:v>ПФО</c:v>
                </c:pt>
              </c:strCache>
            </c:strRef>
          </c:cat>
          <c:val>
            <c:numRef>
              <c:f>Лист1!$B$4:$G$4</c:f>
              <c:numCache>
                <c:formatCode>0.0</c:formatCode>
                <c:ptCount val="6"/>
                <c:pt idx="0">
                  <c:v>30.103092783505137</c:v>
                </c:pt>
                <c:pt idx="1">
                  <c:v>32.601880877742879</c:v>
                </c:pt>
                <c:pt idx="2">
                  <c:v>33.930453108535303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46B-40C5-8AD3-2B79376B58A0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СМП ГБ1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Лист1!$B$1:$G$1</c:f>
              <c:strCache>
                <c:ptCount val="6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  <c:pt idx="3">
                  <c:v>УР</c:v>
                </c:pt>
                <c:pt idx="4">
                  <c:v>РФ</c:v>
                </c:pt>
                <c:pt idx="5">
                  <c:v>ПФО</c:v>
                </c:pt>
              </c:strCache>
            </c:strRef>
          </c:cat>
          <c:val>
            <c:numRef>
              <c:f>Лист1!$B$5:$G$5</c:f>
              <c:numCache>
                <c:formatCode>0.0</c:formatCode>
                <c:ptCount val="6"/>
                <c:pt idx="0">
                  <c:v>96.444444444444514</c:v>
                </c:pt>
                <c:pt idx="1">
                  <c:v>124.88789237668145</c:v>
                </c:pt>
                <c:pt idx="2">
                  <c:v>130.15873015873032</c:v>
                </c:pt>
                <c:pt idx="3">
                  <c:v>105.9</c:v>
                </c:pt>
                <c:pt idx="4">
                  <c:v>90.4</c:v>
                </c:pt>
                <c:pt idx="5">
                  <c:v>95.5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46B-40C5-8AD3-2B79376B58A0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СМП РБ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Лист1!$B$1:$G$1</c:f>
              <c:strCache>
                <c:ptCount val="6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  <c:pt idx="3">
                  <c:v>УР</c:v>
                </c:pt>
                <c:pt idx="4">
                  <c:v>РФ</c:v>
                </c:pt>
                <c:pt idx="5">
                  <c:v>ПФО</c:v>
                </c:pt>
              </c:strCache>
            </c:strRef>
          </c:cat>
          <c:val>
            <c:numRef>
              <c:f>Лист1!$B$6:$G$6</c:f>
              <c:numCache>
                <c:formatCode>0.0</c:formatCode>
                <c:ptCount val="6"/>
                <c:pt idx="0">
                  <c:v>121.74887892376674</c:v>
                </c:pt>
                <c:pt idx="1">
                  <c:v>123.43387470997679</c:v>
                </c:pt>
                <c:pt idx="2">
                  <c:v>114.55399061032864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46B-40C5-8AD3-2B79376B58A0}"/>
            </c:ext>
          </c:extLst>
        </c:ser>
        <c:ser>
          <c:idx val="5"/>
          <c:order val="5"/>
          <c:tx>
            <c:strRef>
              <c:f>Лист1!$A$7</c:f>
              <c:strCache>
                <c:ptCount val="1"/>
                <c:pt idx="0">
                  <c:v>СМП всего</c:v>
                </c:pt>
              </c:strCache>
            </c:strRef>
          </c:tx>
          <c:spPr>
            <a:solidFill>
              <a:srgbClr val="FFFFF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Лист1!$B$1:$G$1</c:f>
              <c:strCache>
                <c:ptCount val="6"/>
                <c:pt idx="0">
                  <c:v>2013 г</c:v>
                </c:pt>
                <c:pt idx="1">
                  <c:v>2014 г</c:v>
                </c:pt>
                <c:pt idx="2">
                  <c:v>2015 г</c:v>
                </c:pt>
                <c:pt idx="3">
                  <c:v>УР</c:v>
                </c:pt>
                <c:pt idx="4">
                  <c:v>РФ</c:v>
                </c:pt>
                <c:pt idx="5">
                  <c:v>ПФО</c:v>
                </c:pt>
              </c:strCache>
            </c:strRef>
          </c:cat>
          <c:val>
            <c:numRef>
              <c:f>Лист1!$B$7:$G$7</c:f>
              <c:numCache>
                <c:formatCode>0.0</c:formatCode>
                <c:ptCount val="6"/>
                <c:pt idx="0">
                  <c:v>100.72164948453616</c:v>
                </c:pt>
                <c:pt idx="1">
                  <c:v>113.793103448276</c:v>
                </c:pt>
                <c:pt idx="2">
                  <c:v>111.9072708113804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46B-40C5-8AD3-2B79376B58A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3312128"/>
        <c:axId val="113314048"/>
        <c:axId val="0"/>
      </c:bar3DChart>
      <c:catAx>
        <c:axId val="1133121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3314048"/>
        <c:crosses val="autoZero"/>
        <c:auto val="1"/>
        <c:lblAlgn val="ctr"/>
        <c:lblOffset val="100"/>
        <c:noMultiLvlLbl val="0"/>
      </c:catAx>
      <c:valAx>
        <c:axId val="11331404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60000"/>
                  <a:lumOff val="4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crossAx val="11331212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200" b="1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982485721842132E-2"/>
          <c:y val="2.138882603783725E-2"/>
          <c:w val="0.83245150735464002"/>
          <c:h val="0.7757321840920001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врачи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  <c:pt idx="3">
                  <c:v>2015 г.</c:v>
                </c:pt>
                <c:pt idx="4">
                  <c:v>дорожная карта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27783</c:v>
                </c:pt>
                <c:pt idx="1">
                  <c:v>32607</c:v>
                </c:pt>
                <c:pt idx="2">
                  <c:v>36461</c:v>
                </c:pt>
                <c:pt idx="3">
                  <c:v>37141</c:v>
                </c:pt>
                <c:pt idx="4">
                  <c:v>33933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FE-4110-AFDC-FD49CC158D4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СМП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  <c:pt idx="3">
                  <c:v>2015 г.</c:v>
                </c:pt>
                <c:pt idx="4">
                  <c:v>дорожная карта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12698</c:v>
                </c:pt>
                <c:pt idx="1">
                  <c:v>15433</c:v>
                </c:pt>
                <c:pt idx="2">
                  <c:v>17350</c:v>
                </c:pt>
                <c:pt idx="3">
                  <c:v>17817</c:v>
                </c:pt>
                <c:pt idx="4">
                  <c:v>19642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FE-4110-AFDC-FD49CC158D4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ММП</c:v>
                </c:pt>
              </c:strCache>
            </c:strRef>
          </c:tx>
          <c:spPr>
            <a:solidFill>
              <a:srgbClr val="FF00FF"/>
            </a:solidFill>
          </c:spPr>
          <c:invertIfNegative val="0"/>
          <c:dLbls>
            <c:dLbl>
              <c:idx val="0"/>
              <c:layout>
                <c:manualLayout>
                  <c:x val="1.6339869281046075E-3"/>
                  <c:y val="4.28325424159220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5FE-4110-AFDC-FD49CC158D44}"/>
                </c:ext>
              </c:extLst>
            </c:dLbl>
            <c:dLbl>
              <c:idx val="1"/>
              <c:layout>
                <c:manualLayout>
                  <c:x val="-3.2679738562091608E-3"/>
                  <c:y val="4.03129810973385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5FE-4110-AFDC-FD49CC158D44}"/>
                </c:ext>
              </c:extLst>
            </c:dLbl>
            <c:dLbl>
              <c:idx val="2"/>
              <c:layout>
                <c:manualLayout>
                  <c:x val="-1.633986928104578E-3"/>
                  <c:y val="6.2989032964591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5FE-4110-AFDC-FD49CC158D44}"/>
                </c:ext>
              </c:extLst>
            </c:dLbl>
            <c:dLbl>
              <c:idx val="3"/>
              <c:layout>
                <c:manualLayout>
                  <c:x val="0"/>
                  <c:y val="5.79499103274239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5FE-4110-AFDC-FD49CC158D44}"/>
                </c:ext>
              </c:extLst>
            </c:dLbl>
            <c:dLbl>
              <c:idx val="4"/>
              <c:layout>
                <c:manualLayout>
                  <c:x val="1.633986928104578E-3"/>
                  <c:y val="4.53521037345057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5FE-4110-AFDC-FD49CC158D4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  <c:pt idx="3">
                  <c:v>2015 г.</c:v>
                </c:pt>
                <c:pt idx="4">
                  <c:v>дорожная карта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7616</c:v>
                </c:pt>
                <c:pt idx="1">
                  <c:v>9840</c:v>
                </c:pt>
                <c:pt idx="2">
                  <c:v>11944</c:v>
                </c:pt>
                <c:pt idx="3">
                  <c:v>12902</c:v>
                </c:pt>
                <c:pt idx="4">
                  <c:v>12979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5FE-4110-AFDC-FD49CC158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1"/>
        <c:gapDepth val="234"/>
        <c:shape val="cylinder"/>
        <c:axId val="175475328"/>
        <c:axId val="176157056"/>
        <c:axId val="176109760"/>
      </c:bar3DChart>
      <c:catAx>
        <c:axId val="175475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</c:spPr>
        <c:crossAx val="176157056"/>
        <c:crosses val="autoZero"/>
        <c:auto val="1"/>
        <c:lblAlgn val="ctr"/>
        <c:lblOffset val="100"/>
        <c:noMultiLvlLbl val="0"/>
      </c:catAx>
      <c:valAx>
        <c:axId val="176157056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75475328"/>
        <c:crosses val="autoZero"/>
        <c:crossBetween val="between"/>
      </c:valAx>
      <c:serAx>
        <c:axId val="17610976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</c:spPr>
        <c:crossAx val="176157056"/>
        <c:crosses val="autoZero"/>
      </c:ser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 b="1">
          <a:effectLst>
            <a:outerShdw blurRad="38100" dist="38100" dir="2700000" algn="tl">
              <a:srgbClr val="000000">
                <a:alpha val="43137"/>
              </a:srgbClr>
            </a:outerShdw>
          </a:effectLst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26DF81-5EF5-4A03-9550-0D71FE45811B}" type="doc">
      <dgm:prSet loTypeId="urn:microsoft.com/office/officeart/2005/8/layout/chevron2" loCatId="list" qsTypeId="urn:microsoft.com/office/officeart/2005/8/quickstyle/simple1#39" qsCatId="simple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D05C42A2-EAC8-43A1-86AD-AA419299C5E5}">
      <dgm:prSet phldrT="[Текст]" custT="1"/>
      <dgm:spPr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Население</a:t>
          </a:r>
          <a:endParaRPr lang="ru-RU" sz="9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957BE13-4AA1-48A6-826C-475F1F6149F8}" type="parTrans" cxnId="{A2F10CEF-1A75-4444-A61F-237E467435A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2CE670A-1323-468D-8F51-D350E662210F}" type="sibTrans" cxnId="{A2F10CEF-1A75-4444-A61F-237E467435A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9790E0A-67BA-4852-9769-80DEF4D6022F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Прикрепленное население  </a:t>
          </a:r>
          <a:r>
            <a:rPr lang="ru-RU" sz="1800" b="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–  </a:t>
          </a:r>
          <a:r>
            <a:rPr lang="en-US" sz="1800" b="0" dirty="0" smtClean="0">
              <a:solidFill>
                <a:srgbClr val="FF0000"/>
              </a:solidFill>
              <a:latin typeface="Calibri" pitchFamily="34" charset="0"/>
            </a:rPr>
            <a:t>44</a:t>
          </a:r>
          <a:r>
            <a:rPr lang="ru-RU" sz="1800" b="0" dirty="0" smtClean="0">
              <a:solidFill>
                <a:srgbClr val="FF0000"/>
              </a:solidFill>
              <a:latin typeface="Calibri" pitchFamily="34" charset="0"/>
            </a:rPr>
            <a:t> </a:t>
          </a:r>
          <a:r>
            <a:rPr lang="en-US" sz="1800" b="0" dirty="0" smtClean="0">
              <a:solidFill>
                <a:srgbClr val="FF0000"/>
              </a:solidFill>
              <a:latin typeface="Calibri" pitchFamily="34" charset="0"/>
            </a:rPr>
            <a:t>878</a:t>
          </a:r>
          <a:r>
            <a:rPr lang="ru-RU" sz="1800" b="0" dirty="0" smtClean="0">
              <a:solidFill>
                <a:srgbClr val="FF0000"/>
              </a:solidFill>
              <a:latin typeface="Calibri" pitchFamily="34" charset="0"/>
            </a:rPr>
            <a:t> чел.</a:t>
          </a:r>
          <a:r>
            <a:rPr lang="en-US" sz="1800" b="0" dirty="0" smtClean="0">
              <a:solidFill>
                <a:srgbClr val="FF0000"/>
              </a:solidFill>
              <a:latin typeface="Calibri" pitchFamily="34" charset="0"/>
            </a:rPr>
            <a:t> </a:t>
          </a:r>
          <a:endParaRPr lang="ru-RU" sz="1800" b="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66DDD544-854C-470B-943B-C2FB968614B5}" type="parTrans" cxnId="{2DE270DC-F997-4F76-8093-75CE2F087F4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9B701A6-B339-410D-9A2E-CF134E766C8C}" type="sibTrans" cxnId="{2DE270DC-F997-4F76-8093-75CE2F087F4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B11601B-FE1E-46AB-AA5B-C8DEE6D9A121}">
      <dgm:prSet phldrT="[Текст]" custT="1"/>
      <dgm:spPr>
        <a:ln>
          <a:solidFill>
            <a:srgbClr val="FF00FF"/>
          </a:solidFill>
        </a:ln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Койки</a:t>
          </a:r>
          <a:endParaRPr lang="ru-RU" sz="9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45C2B68-124C-440F-BDDB-AD589C69AD6D}" type="parTrans" cxnId="{310BF5C1-B97D-43F9-8C58-15C1637232C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25E12B7-D815-42A2-B549-FA0F288B367B}" type="sibTrans" cxnId="{310BF5C1-B97D-43F9-8C58-15C1637232C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5785112-21A8-42AD-9CD5-9ACA9558769F}">
      <dgm:prSet custT="1"/>
      <dgm:spPr>
        <a:solidFill>
          <a:srgbClr val="FFC000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Штаты</a:t>
          </a:r>
          <a:endParaRPr lang="ru-RU" sz="9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8072012-F215-458F-807F-82B63C2A2EF9}" type="parTrans" cxnId="{0801D057-99DC-4370-8646-A65354068B2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61B5CD4-24A7-4CDA-AA28-84F32B3CEF5D}" type="sibTrans" cxnId="{0801D057-99DC-4370-8646-A65354068B2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8CCABB5-E06A-43E6-869E-08EC01257D3E}">
      <dgm:prSet phldrT="[Текст]"/>
      <dgm:spPr/>
      <dgm:t>
        <a:bodyPr/>
        <a:lstStyle/>
        <a:p>
          <a:r>
            <a:rPr lang="ru-RU" b="1" u="sng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221</a:t>
          </a:r>
          <a:r>
            <a:rPr lang="en-US" b="1" u="sng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ru-RU" b="1" u="sng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 койка  по 14 профилям</a:t>
          </a:r>
          <a:endParaRPr lang="ru-RU" dirty="0"/>
        </a:p>
      </dgm:t>
    </dgm:pt>
    <dgm:pt modelId="{5203F8BC-4566-45F8-80B3-206C9D1C271F}" type="parTrans" cxnId="{D4EDDEE5-A080-400E-AE9C-D221C19BCD1B}">
      <dgm:prSet/>
      <dgm:spPr/>
      <dgm:t>
        <a:bodyPr/>
        <a:lstStyle/>
        <a:p>
          <a:endParaRPr lang="ru-RU"/>
        </a:p>
      </dgm:t>
    </dgm:pt>
    <dgm:pt modelId="{15BC189F-9F76-42EB-B667-E711FA35AFA8}" type="sibTrans" cxnId="{D4EDDEE5-A080-400E-AE9C-D221C19BCD1B}">
      <dgm:prSet/>
      <dgm:spPr/>
      <dgm:t>
        <a:bodyPr/>
        <a:lstStyle/>
        <a:p>
          <a:endParaRPr lang="ru-RU"/>
        </a:p>
      </dgm:t>
    </dgm:pt>
    <dgm:pt modelId="{FC5AAA32-E643-4B4B-AEDF-84960CA2C288}">
      <dgm:prSet phldrT="[Текст]"/>
      <dgm:spPr/>
      <dgm:t>
        <a:bodyPr/>
        <a:lstStyle/>
        <a:p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F777EE3-AAE8-48A7-B3C3-26921BF6C9E6}" type="parTrans" cxnId="{0D0E84E4-8319-4029-A86D-95DB0BDB827B}">
      <dgm:prSet/>
      <dgm:spPr/>
      <dgm:t>
        <a:bodyPr/>
        <a:lstStyle/>
        <a:p>
          <a:endParaRPr lang="ru-RU"/>
        </a:p>
      </dgm:t>
    </dgm:pt>
    <dgm:pt modelId="{4E95AE3C-6771-44E8-8652-A6A9493DA817}" type="sibTrans" cxnId="{0D0E84E4-8319-4029-A86D-95DB0BDB827B}">
      <dgm:prSet/>
      <dgm:spPr/>
      <dgm:t>
        <a:bodyPr/>
        <a:lstStyle/>
        <a:p>
          <a:endParaRPr lang="ru-RU"/>
        </a:p>
      </dgm:t>
    </dgm:pt>
    <dgm:pt modelId="{F59FAC52-EAE0-483C-AA24-D11DF7A939E0}">
      <dgm:prSet custT="1"/>
      <dgm:spPr/>
      <dgm:t>
        <a:bodyPr/>
        <a:lstStyle/>
        <a:p>
          <a:r>
            <a:rPr lang="ru-RU" sz="1200" b="1" u="sng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Всего – 1 142 шт. ед. </a:t>
          </a:r>
          <a:endParaRPr lang="ru-RU" sz="1200" b="1" u="sng" dirty="0">
            <a:solidFill>
              <a:srgbClr val="C00000"/>
            </a:solidFill>
          </a:endParaRPr>
        </a:p>
      </dgm:t>
    </dgm:pt>
    <dgm:pt modelId="{ED6653C0-9A30-4B22-A56D-D52EB56FF948}" type="parTrans" cxnId="{A3EABBB7-9C3F-46BD-BAED-0BF813CF3C43}">
      <dgm:prSet/>
      <dgm:spPr/>
      <dgm:t>
        <a:bodyPr/>
        <a:lstStyle/>
        <a:p>
          <a:endParaRPr lang="ru-RU"/>
        </a:p>
      </dgm:t>
    </dgm:pt>
    <dgm:pt modelId="{9098AEC0-88EE-4601-9D26-BD4599EC1E2D}" type="sibTrans" cxnId="{A3EABBB7-9C3F-46BD-BAED-0BF813CF3C43}">
      <dgm:prSet/>
      <dgm:spPr/>
      <dgm:t>
        <a:bodyPr/>
        <a:lstStyle/>
        <a:p>
          <a:endParaRPr lang="ru-RU"/>
        </a:p>
      </dgm:t>
    </dgm:pt>
    <dgm:pt modelId="{E6D6611D-F550-4C7D-83A3-C29441C8BDC1}">
      <dgm:prSet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Врачи  - 186,0 шт. ед.</a:t>
          </a:r>
          <a:endParaRPr lang="ru-RU" sz="1200" b="1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</dgm:t>
    </dgm:pt>
    <dgm:pt modelId="{3B18C1A9-4777-4E56-B983-5A463F428380}" type="parTrans" cxnId="{54B29C79-A1F4-411F-B4F9-565695CC5BDE}">
      <dgm:prSet/>
      <dgm:spPr/>
      <dgm:t>
        <a:bodyPr/>
        <a:lstStyle/>
        <a:p>
          <a:endParaRPr lang="ru-RU"/>
        </a:p>
      </dgm:t>
    </dgm:pt>
    <dgm:pt modelId="{C14056BF-1D99-4282-A03A-7D75C6F8327A}" type="sibTrans" cxnId="{54B29C79-A1F4-411F-B4F9-565695CC5BDE}">
      <dgm:prSet/>
      <dgm:spPr/>
      <dgm:t>
        <a:bodyPr/>
        <a:lstStyle/>
        <a:p>
          <a:endParaRPr lang="ru-RU"/>
        </a:p>
      </dgm:t>
    </dgm:pt>
    <dgm:pt modelId="{F5E993B3-C140-4699-9EC5-546A0379AB64}">
      <dgm:prSet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Средний медперсонал – 575,0 шт. ед.</a:t>
          </a:r>
          <a:endParaRPr lang="ru-RU" sz="1200" b="1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</dgm:t>
    </dgm:pt>
    <dgm:pt modelId="{DE3FBCCF-221F-4648-8323-1AF975B590D4}" type="parTrans" cxnId="{861A39E2-0CCF-40F7-9EF9-C46A0B596443}">
      <dgm:prSet/>
      <dgm:spPr/>
      <dgm:t>
        <a:bodyPr/>
        <a:lstStyle/>
        <a:p>
          <a:endParaRPr lang="ru-RU"/>
        </a:p>
      </dgm:t>
    </dgm:pt>
    <dgm:pt modelId="{D1921B61-2325-4CFC-8B99-D7691BC9C6C0}" type="sibTrans" cxnId="{861A39E2-0CCF-40F7-9EF9-C46A0B596443}">
      <dgm:prSet/>
      <dgm:spPr/>
      <dgm:t>
        <a:bodyPr/>
        <a:lstStyle/>
        <a:p>
          <a:endParaRPr lang="ru-RU"/>
        </a:p>
      </dgm:t>
    </dgm:pt>
    <dgm:pt modelId="{FAB5EAB1-C8A2-4C46-88D2-CCF3F927AEDD}">
      <dgm:prSet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Младший медперсонал – 219,50шт. ед.</a:t>
          </a:r>
          <a:endParaRPr lang="ru-RU" sz="1200" b="1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</dgm:t>
    </dgm:pt>
    <dgm:pt modelId="{4CECF011-9C53-464B-A2C2-128F3549A397}" type="parTrans" cxnId="{3204EBE7-9E7B-4B34-B64F-81A02AB06CC5}">
      <dgm:prSet/>
      <dgm:spPr/>
      <dgm:t>
        <a:bodyPr/>
        <a:lstStyle/>
        <a:p>
          <a:endParaRPr lang="ru-RU"/>
        </a:p>
      </dgm:t>
    </dgm:pt>
    <dgm:pt modelId="{2115B9F2-8B26-46EF-A3F1-ED9C0F62537E}" type="sibTrans" cxnId="{3204EBE7-9E7B-4B34-B64F-81A02AB06CC5}">
      <dgm:prSet/>
      <dgm:spPr/>
      <dgm:t>
        <a:bodyPr/>
        <a:lstStyle/>
        <a:p>
          <a:endParaRPr lang="ru-RU"/>
        </a:p>
      </dgm:t>
    </dgm:pt>
    <dgm:pt modelId="{C6830F6E-570C-4DA2-B5C3-DF4AF935C509}">
      <dgm:prSet custT="1"/>
      <dgm:spPr/>
      <dgm:t>
        <a:bodyPr/>
        <a:lstStyle/>
        <a:p>
          <a:r>
            <a:rPr lang="ru-RU" sz="1200" b="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Прочий – 162,0  </a:t>
          </a:r>
          <a:r>
            <a:rPr lang="ru-RU" sz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шт.ед</a:t>
          </a:r>
          <a:r>
            <a:rPr lang="ru-RU" sz="1200" dirty="0" smtClean="0">
              <a:latin typeface="Calibri" pitchFamily="34" charset="0"/>
              <a:cs typeface="Calibri" pitchFamily="34" charset="0"/>
            </a:rPr>
            <a:t>.</a:t>
          </a:r>
          <a:endParaRPr lang="ru-RU" sz="1200" b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02C4FDDF-09D2-475A-8F82-5779CECD3E55}" type="parTrans" cxnId="{42671820-AF9A-465F-BC1B-F5027A0B29A8}">
      <dgm:prSet/>
      <dgm:spPr/>
      <dgm:t>
        <a:bodyPr/>
        <a:lstStyle/>
        <a:p>
          <a:endParaRPr lang="ru-RU"/>
        </a:p>
      </dgm:t>
    </dgm:pt>
    <dgm:pt modelId="{F2C3D7B8-4DBE-47D8-AB1E-5BC40FB35ABA}" type="sibTrans" cxnId="{42671820-AF9A-465F-BC1B-F5027A0B29A8}">
      <dgm:prSet/>
      <dgm:spPr/>
      <dgm:t>
        <a:bodyPr/>
        <a:lstStyle/>
        <a:p>
          <a:endParaRPr lang="ru-RU"/>
        </a:p>
      </dgm:t>
    </dgm:pt>
    <dgm:pt modelId="{4581D7F8-F414-4E5A-A803-964D745428F3}">
      <dgm:prSet custT="1"/>
      <dgm:spPr/>
      <dgm:t>
        <a:bodyPr/>
        <a:lstStyle/>
        <a:p>
          <a:r>
            <a:rPr lang="ru-RU" sz="1200" b="1" u="sng" dirty="0" smtClean="0">
              <a:solidFill>
                <a:srgbClr val="C00000"/>
              </a:solidFill>
            </a:rPr>
            <a:t> </a:t>
          </a:r>
          <a:r>
            <a:rPr lang="ru-RU" sz="1200" b="1" u="none" dirty="0" smtClean="0">
              <a:solidFill>
                <a:srgbClr val="C00000"/>
              </a:solidFill>
            </a:rPr>
            <a:t>АУТ -  6 шт. ед. + 14 зав. отделениями</a:t>
          </a:r>
          <a:endParaRPr lang="ru-RU" sz="1200" b="1" u="none" dirty="0">
            <a:solidFill>
              <a:srgbClr val="C00000"/>
            </a:solidFill>
          </a:endParaRPr>
        </a:p>
      </dgm:t>
    </dgm:pt>
    <dgm:pt modelId="{D26130C9-019E-4B8E-90A8-748CD6BF4941}" type="parTrans" cxnId="{5EB4B7FD-9748-4F97-8575-38C085B9F0E7}">
      <dgm:prSet/>
      <dgm:spPr/>
    </dgm:pt>
    <dgm:pt modelId="{101BFABE-EA0B-4A36-B8F9-10905C6C520D}" type="sibTrans" cxnId="{5EB4B7FD-9748-4F97-8575-38C085B9F0E7}">
      <dgm:prSet/>
      <dgm:spPr/>
    </dgm:pt>
    <dgm:pt modelId="{ED79F9F4-A365-4F1F-8EDA-622985644DA3}" type="pres">
      <dgm:prSet presAssocID="{9C26DF81-5EF5-4A03-9550-0D71FE45811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D5309B-300A-42DE-BD48-082B04328002}" type="pres">
      <dgm:prSet presAssocID="{D05C42A2-EAC8-43A1-86AD-AA419299C5E5}" presName="composite" presStyleCnt="0"/>
      <dgm:spPr/>
    </dgm:pt>
    <dgm:pt modelId="{035B1247-27F9-47BD-A67E-53D2DBECB6AF}" type="pres">
      <dgm:prSet presAssocID="{D05C42A2-EAC8-43A1-86AD-AA419299C5E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6EE91-AAB0-4581-AE2A-DF610D303C57}" type="pres">
      <dgm:prSet presAssocID="{D05C42A2-EAC8-43A1-86AD-AA419299C5E5}" presName="descendantText" presStyleLbl="alignAcc1" presStyleIdx="0" presStyleCnt="3" custLinFactNeighborX="1119" custLinFactNeighborY="-1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490C95-0D82-447F-BB36-BDA72DD88CED}" type="pres">
      <dgm:prSet presAssocID="{82CE670A-1323-468D-8F51-D350E662210F}" presName="sp" presStyleCnt="0"/>
      <dgm:spPr/>
    </dgm:pt>
    <dgm:pt modelId="{ADAB5B50-16DE-48A4-9798-36A3229456D2}" type="pres">
      <dgm:prSet presAssocID="{1B11601B-FE1E-46AB-AA5B-C8DEE6D9A121}" presName="composite" presStyleCnt="0"/>
      <dgm:spPr/>
    </dgm:pt>
    <dgm:pt modelId="{38FA9CF9-0550-45AD-8E32-D36145A7A330}" type="pres">
      <dgm:prSet presAssocID="{1B11601B-FE1E-46AB-AA5B-C8DEE6D9A12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804AE9-EB8E-4C03-925B-253AC563B113}" type="pres">
      <dgm:prSet presAssocID="{1B11601B-FE1E-46AB-AA5B-C8DEE6D9A121}" presName="descendantText" presStyleLbl="alignAcc1" presStyleIdx="1" presStyleCnt="3" custScaleY="106770" custLinFactNeighborX="923" custLinFactNeighborY="1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D591CA-ED8C-4E01-9F67-7287749553B0}" type="pres">
      <dgm:prSet presAssocID="{725E12B7-D815-42A2-B549-FA0F288B367B}" presName="sp" presStyleCnt="0"/>
      <dgm:spPr/>
    </dgm:pt>
    <dgm:pt modelId="{A41F9623-3A4C-4F02-8259-EFECBC29091B}" type="pres">
      <dgm:prSet presAssocID="{35785112-21A8-42AD-9CD5-9ACA9558769F}" presName="composite" presStyleCnt="0"/>
      <dgm:spPr/>
    </dgm:pt>
    <dgm:pt modelId="{4412BDBD-ACBF-4DA9-880F-50ABC0A0A21A}" type="pres">
      <dgm:prSet presAssocID="{35785112-21A8-42AD-9CD5-9ACA9558769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3CD7C6-A214-418B-84CD-0475625B56B0}" type="pres">
      <dgm:prSet presAssocID="{35785112-21A8-42AD-9CD5-9ACA9558769F}" presName="descendantText" presStyleLbl="alignAcc1" presStyleIdx="2" presStyleCnt="3" custScaleY="236497" custLinFactNeighborX="-1449" custLinFactNeighborY="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EABBB7-9C3F-46BD-BAED-0BF813CF3C43}" srcId="{35785112-21A8-42AD-9CD5-9ACA9558769F}" destId="{F59FAC52-EAE0-483C-AA24-D11DF7A939E0}" srcOrd="0" destOrd="0" parTransId="{ED6653C0-9A30-4B22-A56D-D52EB56FF948}" sibTransId="{9098AEC0-88EE-4601-9D26-BD4599EC1E2D}"/>
    <dgm:cxn modelId="{310BF5C1-B97D-43F9-8C58-15C1637232CD}" srcId="{9C26DF81-5EF5-4A03-9550-0D71FE45811B}" destId="{1B11601B-FE1E-46AB-AA5B-C8DEE6D9A121}" srcOrd="1" destOrd="0" parTransId="{D45C2B68-124C-440F-BDDB-AD589C69AD6D}" sibTransId="{725E12B7-D815-42A2-B549-FA0F288B367B}"/>
    <dgm:cxn modelId="{44272B83-E77B-4736-B6EA-BE50D6A065E9}" type="presOf" srcId="{F59FAC52-EAE0-483C-AA24-D11DF7A939E0}" destId="{493CD7C6-A214-418B-84CD-0475625B56B0}" srcOrd="0" destOrd="0" presId="urn:microsoft.com/office/officeart/2005/8/layout/chevron2"/>
    <dgm:cxn modelId="{0D0E84E4-8319-4029-A86D-95DB0BDB827B}" srcId="{1B11601B-FE1E-46AB-AA5B-C8DEE6D9A121}" destId="{FC5AAA32-E643-4B4B-AEDF-84960CA2C288}" srcOrd="1" destOrd="0" parTransId="{5F777EE3-AAE8-48A7-B3C3-26921BF6C9E6}" sibTransId="{4E95AE3C-6771-44E8-8652-A6A9493DA817}"/>
    <dgm:cxn modelId="{484B8A51-7A74-4E4A-BC8E-C8026621E986}" type="presOf" srcId="{35785112-21A8-42AD-9CD5-9ACA9558769F}" destId="{4412BDBD-ACBF-4DA9-880F-50ABC0A0A21A}" srcOrd="0" destOrd="0" presId="urn:microsoft.com/office/officeart/2005/8/layout/chevron2"/>
    <dgm:cxn modelId="{861A39E2-0CCF-40F7-9EF9-C46A0B596443}" srcId="{35785112-21A8-42AD-9CD5-9ACA9558769F}" destId="{F5E993B3-C140-4699-9EC5-546A0379AB64}" srcOrd="3" destOrd="0" parTransId="{DE3FBCCF-221F-4648-8323-1AF975B590D4}" sibTransId="{D1921B61-2325-4CFC-8B99-D7691BC9C6C0}"/>
    <dgm:cxn modelId="{2DF33FA7-B216-4F86-99AC-19B18FC5EED8}" type="presOf" srcId="{E6D6611D-F550-4C7D-83A3-C29441C8BDC1}" destId="{493CD7C6-A214-418B-84CD-0475625B56B0}" srcOrd="0" destOrd="2" presId="urn:microsoft.com/office/officeart/2005/8/layout/chevron2"/>
    <dgm:cxn modelId="{C4520FF9-527B-441B-9634-2CCC17D35375}" type="presOf" srcId="{D05C42A2-EAC8-43A1-86AD-AA419299C5E5}" destId="{035B1247-27F9-47BD-A67E-53D2DBECB6AF}" srcOrd="0" destOrd="0" presId="urn:microsoft.com/office/officeart/2005/8/layout/chevron2"/>
    <dgm:cxn modelId="{E1A935A7-3CA8-4A47-9DEE-66DCB925C79E}" type="presOf" srcId="{9C26DF81-5EF5-4A03-9550-0D71FE45811B}" destId="{ED79F9F4-A365-4F1F-8EDA-622985644DA3}" srcOrd="0" destOrd="0" presId="urn:microsoft.com/office/officeart/2005/8/layout/chevron2"/>
    <dgm:cxn modelId="{A2F10CEF-1A75-4444-A61F-237E467435A3}" srcId="{9C26DF81-5EF5-4A03-9550-0D71FE45811B}" destId="{D05C42A2-EAC8-43A1-86AD-AA419299C5E5}" srcOrd="0" destOrd="0" parTransId="{1957BE13-4AA1-48A6-826C-475F1F6149F8}" sibTransId="{82CE670A-1323-468D-8F51-D350E662210F}"/>
    <dgm:cxn modelId="{79490EA0-D97A-4D3A-92BD-12F6723463D0}" type="presOf" srcId="{4581D7F8-F414-4E5A-A803-964D745428F3}" destId="{493CD7C6-A214-418B-84CD-0475625B56B0}" srcOrd="0" destOrd="1" presId="urn:microsoft.com/office/officeart/2005/8/layout/chevron2"/>
    <dgm:cxn modelId="{6A2AE2CB-1007-469F-B47C-F2AE0B111EE8}" type="presOf" srcId="{FAB5EAB1-C8A2-4C46-88D2-CCF3F927AEDD}" destId="{493CD7C6-A214-418B-84CD-0475625B56B0}" srcOrd="0" destOrd="4" presId="urn:microsoft.com/office/officeart/2005/8/layout/chevron2"/>
    <dgm:cxn modelId="{989A3551-601D-4719-B86A-7BA8B10F8D4F}" type="presOf" srcId="{FC5AAA32-E643-4B4B-AEDF-84960CA2C288}" destId="{ED804AE9-EB8E-4C03-925B-253AC563B113}" srcOrd="0" destOrd="1" presId="urn:microsoft.com/office/officeart/2005/8/layout/chevron2"/>
    <dgm:cxn modelId="{54B29C79-A1F4-411F-B4F9-565695CC5BDE}" srcId="{35785112-21A8-42AD-9CD5-9ACA9558769F}" destId="{E6D6611D-F550-4C7D-83A3-C29441C8BDC1}" srcOrd="2" destOrd="0" parTransId="{3B18C1A9-4777-4E56-B983-5A463F428380}" sibTransId="{C14056BF-1D99-4282-A03A-7D75C6F8327A}"/>
    <dgm:cxn modelId="{2A28BC90-9A68-49DE-8516-02D01D2C7AE2}" type="presOf" srcId="{48CCABB5-E06A-43E6-869E-08EC01257D3E}" destId="{ED804AE9-EB8E-4C03-925B-253AC563B113}" srcOrd="0" destOrd="0" presId="urn:microsoft.com/office/officeart/2005/8/layout/chevron2"/>
    <dgm:cxn modelId="{3204EBE7-9E7B-4B34-B64F-81A02AB06CC5}" srcId="{35785112-21A8-42AD-9CD5-9ACA9558769F}" destId="{FAB5EAB1-C8A2-4C46-88D2-CCF3F927AEDD}" srcOrd="4" destOrd="0" parTransId="{4CECF011-9C53-464B-A2C2-128F3549A397}" sibTransId="{2115B9F2-8B26-46EF-A3F1-ED9C0F62537E}"/>
    <dgm:cxn modelId="{2DE270DC-F997-4F76-8093-75CE2F087F4F}" srcId="{D05C42A2-EAC8-43A1-86AD-AA419299C5E5}" destId="{D9790E0A-67BA-4852-9769-80DEF4D6022F}" srcOrd="0" destOrd="0" parTransId="{66DDD544-854C-470B-943B-C2FB968614B5}" sibTransId="{19B701A6-B339-410D-9A2E-CF134E766C8C}"/>
    <dgm:cxn modelId="{D4EDDEE5-A080-400E-AE9C-D221C19BCD1B}" srcId="{1B11601B-FE1E-46AB-AA5B-C8DEE6D9A121}" destId="{48CCABB5-E06A-43E6-869E-08EC01257D3E}" srcOrd="0" destOrd="0" parTransId="{5203F8BC-4566-45F8-80B3-206C9D1C271F}" sibTransId="{15BC189F-9F76-42EB-B667-E711FA35AFA8}"/>
    <dgm:cxn modelId="{E3381AFC-9ED9-4B8D-993C-9111AF012889}" type="presOf" srcId="{F5E993B3-C140-4699-9EC5-546A0379AB64}" destId="{493CD7C6-A214-418B-84CD-0475625B56B0}" srcOrd="0" destOrd="3" presId="urn:microsoft.com/office/officeart/2005/8/layout/chevron2"/>
    <dgm:cxn modelId="{5EB4B7FD-9748-4F97-8575-38C085B9F0E7}" srcId="{35785112-21A8-42AD-9CD5-9ACA9558769F}" destId="{4581D7F8-F414-4E5A-A803-964D745428F3}" srcOrd="1" destOrd="0" parTransId="{D26130C9-019E-4B8E-90A8-748CD6BF4941}" sibTransId="{101BFABE-EA0B-4A36-B8F9-10905C6C520D}"/>
    <dgm:cxn modelId="{6AB0D6D9-E3A0-473D-A29A-59DFF98FB3FE}" type="presOf" srcId="{1B11601B-FE1E-46AB-AA5B-C8DEE6D9A121}" destId="{38FA9CF9-0550-45AD-8E32-D36145A7A330}" srcOrd="0" destOrd="0" presId="urn:microsoft.com/office/officeart/2005/8/layout/chevron2"/>
    <dgm:cxn modelId="{14B8983E-5939-4253-8472-0B2D3D4A91E1}" type="presOf" srcId="{D9790E0A-67BA-4852-9769-80DEF4D6022F}" destId="{2BF6EE91-AAB0-4581-AE2A-DF610D303C57}" srcOrd="0" destOrd="0" presId="urn:microsoft.com/office/officeart/2005/8/layout/chevron2"/>
    <dgm:cxn modelId="{3E6FBE2A-8097-4F5C-A29E-413E428189F6}" type="presOf" srcId="{C6830F6E-570C-4DA2-B5C3-DF4AF935C509}" destId="{493CD7C6-A214-418B-84CD-0475625B56B0}" srcOrd="0" destOrd="5" presId="urn:microsoft.com/office/officeart/2005/8/layout/chevron2"/>
    <dgm:cxn modelId="{42671820-AF9A-465F-BC1B-F5027A0B29A8}" srcId="{35785112-21A8-42AD-9CD5-9ACA9558769F}" destId="{C6830F6E-570C-4DA2-B5C3-DF4AF935C509}" srcOrd="5" destOrd="0" parTransId="{02C4FDDF-09D2-475A-8F82-5779CECD3E55}" sibTransId="{F2C3D7B8-4DBE-47D8-AB1E-5BC40FB35ABA}"/>
    <dgm:cxn modelId="{0801D057-99DC-4370-8646-A65354068B2B}" srcId="{9C26DF81-5EF5-4A03-9550-0D71FE45811B}" destId="{35785112-21A8-42AD-9CD5-9ACA9558769F}" srcOrd="2" destOrd="0" parTransId="{D8072012-F215-458F-807F-82B63C2A2EF9}" sibTransId="{961B5CD4-24A7-4CDA-AA28-84F32B3CEF5D}"/>
    <dgm:cxn modelId="{455EE839-12D4-4D3C-9658-715D775B1F0F}" type="presParOf" srcId="{ED79F9F4-A365-4F1F-8EDA-622985644DA3}" destId="{8BD5309B-300A-42DE-BD48-082B04328002}" srcOrd="0" destOrd="0" presId="urn:microsoft.com/office/officeart/2005/8/layout/chevron2"/>
    <dgm:cxn modelId="{1B5C4AAB-6820-4EE8-90B8-4DA50BCE3CF7}" type="presParOf" srcId="{8BD5309B-300A-42DE-BD48-082B04328002}" destId="{035B1247-27F9-47BD-A67E-53D2DBECB6AF}" srcOrd="0" destOrd="0" presId="urn:microsoft.com/office/officeart/2005/8/layout/chevron2"/>
    <dgm:cxn modelId="{CF0690F6-CC97-404E-9BE1-75A1F107CFA8}" type="presParOf" srcId="{8BD5309B-300A-42DE-BD48-082B04328002}" destId="{2BF6EE91-AAB0-4581-AE2A-DF610D303C57}" srcOrd="1" destOrd="0" presId="urn:microsoft.com/office/officeart/2005/8/layout/chevron2"/>
    <dgm:cxn modelId="{5CF26DA8-3571-4243-9F40-1BEAC468257C}" type="presParOf" srcId="{ED79F9F4-A365-4F1F-8EDA-622985644DA3}" destId="{55490C95-0D82-447F-BB36-BDA72DD88CED}" srcOrd="1" destOrd="0" presId="urn:microsoft.com/office/officeart/2005/8/layout/chevron2"/>
    <dgm:cxn modelId="{462BCF09-C37C-46BA-8E83-7F0B624CD4D9}" type="presParOf" srcId="{ED79F9F4-A365-4F1F-8EDA-622985644DA3}" destId="{ADAB5B50-16DE-48A4-9798-36A3229456D2}" srcOrd="2" destOrd="0" presId="urn:microsoft.com/office/officeart/2005/8/layout/chevron2"/>
    <dgm:cxn modelId="{3D4DC9F5-CBF0-4386-8DC5-473921025C2F}" type="presParOf" srcId="{ADAB5B50-16DE-48A4-9798-36A3229456D2}" destId="{38FA9CF9-0550-45AD-8E32-D36145A7A330}" srcOrd="0" destOrd="0" presId="urn:microsoft.com/office/officeart/2005/8/layout/chevron2"/>
    <dgm:cxn modelId="{88EC503B-FD9C-4337-B031-983981A74DDB}" type="presParOf" srcId="{ADAB5B50-16DE-48A4-9798-36A3229456D2}" destId="{ED804AE9-EB8E-4C03-925B-253AC563B113}" srcOrd="1" destOrd="0" presId="urn:microsoft.com/office/officeart/2005/8/layout/chevron2"/>
    <dgm:cxn modelId="{F90E3B17-A156-45ED-A3E7-B6B2B6310B36}" type="presParOf" srcId="{ED79F9F4-A365-4F1F-8EDA-622985644DA3}" destId="{34D591CA-ED8C-4E01-9F67-7287749553B0}" srcOrd="3" destOrd="0" presId="urn:microsoft.com/office/officeart/2005/8/layout/chevron2"/>
    <dgm:cxn modelId="{3EA7F33C-415A-49F8-9CEE-B102AD734417}" type="presParOf" srcId="{ED79F9F4-A365-4F1F-8EDA-622985644DA3}" destId="{A41F9623-3A4C-4F02-8259-EFECBC29091B}" srcOrd="4" destOrd="0" presId="urn:microsoft.com/office/officeart/2005/8/layout/chevron2"/>
    <dgm:cxn modelId="{60882BA1-393A-4296-971D-4BD639114149}" type="presParOf" srcId="{A41F9623-3A4C-4F02-8259-EFECBC29091B}" destId="{4412BDBD-ACBF-4DA9-880F-50ABC0A0A21A}" srcOrd="0" destOrd="0" presId="urn:microsoft.com/office/officeart/2005/8/layout/chevron2"/>
    <dgm:cxn modelId="{C809FDEE-1CFB-4C56-A16C-A535E93F7482}" type="presParOf" srcId="{A41F9623-3A4C-4F02-8259-EFECBC29091B}" destId="{493CD7C6-A214-418B-84CD-0475625B56B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26DF81-5EF5-4A03-9550-0D71FE45811B}" type="doc">
      <dgm:prSet loTypeId="urn:microsoft.com/office/officeart/2005/8/layout/chevron2" loCatId="list" qsTypeId="urn:microsoft.com/office/officeart/2005/8/quickstyle/simple1#40" qsCatId="simple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D05C42A2-EAC8-43A1-86AD-AA419299C5E5}">
      <dgm:prSet phldrT="[Текст]" custT="1"/>
      <dgm:spPr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Население</a:t>
          </a:r>
          <a:endParaRPr lang="ru-RU" sz="9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957BE13-4AA1-48A6-826C-475F1F6149F8}" type="parTrans" cxnId="{A2F10CEF-1A75-4444-A61F-237E467435A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2CE670A-1323-468D-8F51-D350E662210F}" type="sibTrans" cxnId="{A2F10CEF-1A75-4444-A61F-237E467435A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9790E0A-67BA-4852-9769-80DEF4D6022F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Прикрепленное население  </a:t>
          </a:r>
          <a:r>
            <a:rPr lang="ru-RU" sz="1800" b="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–</a:t>
          </a:r>
          <a:r>
            <a:rPr lang="en-US" sz="1800" b="0" dirty="0" smtClean="0">
              <a:solidFill>
                <a:srgbClr val="FF0000"/>
              </a:solidFill>
              <a:latin typeface="Calibri" pitchFamily="34" charset="0"/>
            </a:rPr>
            <a:t>40921 + 17134</a:t>
          </a:r>
          <a:r>
            <a:rPr lang="ru-RU" sz="1800" b="0" dirty="0" smtClean="0">
              <a:solidFill>
                <a:srgbClr val="FF0000"/>
              </a:solidFill>
              <a:latin typeface="Calibri" pitchFamily="34" charset="0"/>
            </a:rPr>
            <a:t> чел.</a:t>
          </a:r>
          <a:r>
            <a:rPr lang="ru-RU" sz="1800" b="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 (район)</a:t>
          </a:r>
          <a:endParaRPr lang="ru-RU" sz="1800" b="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66DDD544-854C-470B-943B-C2FB968614B5}" type="parTrans" cxnId="{2DE270DC-F997-4F76-8093-75CE2F087F4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9B701A6-B339-410D-9A2E-CF134E766C8C}" type="sibTrans" cxnId="{2DE270DC-F997-4F76-8093-75CE2F087F4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B11601B-FE1E-46AB-AA5B-C8DEE6D9A121}">
      <dgm:prSet phldrT="[Текст]" custT="1"/>
      <dgm:spPr>
        <a:ln>
          <a:solidFill>
            <a:srgbClr val="FF00FF"/>
          </a:solidFill>
        </a:ln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Койки</a:t>
          </a:r>
          <a:endParaRPr lang="ru-RU" sz="9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45C2B68-124C-440F-BDDB-AD589C69AD6D}" type="parTrans" cxnId="{310BF5C1-B97D-43F9-8C58-15C1637232C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25E12B7-D815-42A2-B549-FA0F288B367B}" type="sibTrans" cxnId="{310BF5C1-B97D-43F9-8C58-15C1637232C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5785112-21A8-42AD-9CD5-9ACA9558769F}">
      <dgm:prSet custT="1"/>
      <dgm:spPr>
        <a:solidFill>
          <a:srgbClr val="FFC000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Штаты</a:t>
          </a:r>
          <a:endParaRPr lang="ru-RU" sz="9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8072012-F215-458F-807F-82B63C2A2EF9}" type="parTrans" cxnId="{0801D057-99DC-4370-8646-A65354068B2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61B5CD4-24A7-4CDA-AA28-84F32B3CEF5D}" type="sibTrans" cxnId="{0801D057-99DC-4370-8646-A65354068B2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B8CA1FE-3092-4788-98F8-B0D4A716C9D1}">
      <dgm:prSet phldrT="[Текст]"/>
      <dgm:spPr/>
      <dgm:t>
        <a:bodyPr/>
        <a:lstStyle/>
        <a:p>
          <a:r>
            <a:rPr lang="ru-RU" b="1" u="sng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175 коек  по 12  профилям</a:t>
          </a:r>
          <a:endParaRPr lang="ru-RU" dirty="0"/>
        </a:p>
      </dgm:t>
    </dgm:pt>
    <dgm:pt modelId="{5EF82F8B-B5E0-447D-B8D5-032253262332}" type="parTrans" cxnId="{8CB9D3B7-AEF7-4674-AE97-DCDBC8C67085}">
      <dgm:prSet/>
      <dgm:spPr/>
      <dgm:t>
        <a:bodyPr/>
        <a:lstStyle/>
        <a:p>
          <a:endParaRPr lang="ru-RU"/>
        </a:p>
      </dgm:t>
    </dgm:pt>
    <dgm:pt modelId="{0A1B2BAD-EA93-4A57-AC69-21FF3E942C21}" type="sibTrans" cxnId="{8CB9D3B7-AEF7-4674-AE97-DCDBC8C67085}">
      <dgm:prSet/>
      <dgm:spPr/>
      <dgm:t>
        <a:bodyPr/>
        <a:lstStyle/>
        <a:p>
          <a:endParaRPr lang="ru-RU"/>
        </a:p>
      </dgm:t>
    </dgm:pt>
    <dgm:pt modelId="{EFD30DE4-70FE-408F-AF42-BACDEE76C3F3}">
      <dgm:prSet phldrT="[Текст]"/>
      <dgm:spPr/>
      <dgm:t>
        <a:bodyPr/>
        <a:lstStyle/>
        <a:p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25258EE-0106-4E6A-B55D-19BA280D400D}" type="parTrans" cxnId="{4E6ACE30-805C-4885-BCF7-947B9790E20D}">
      <dgm:prSet/>
      <dgm:spPr/>
      <dgm:t>
        <a:bodyPr/>
        <a:lstStyle/>
        <a:p>
          <a:endParaRPr lang="ru-RU"/>
        </a:p>
      </dgm:t>
    </dgm:pt>
    <dgm:pt modelId="{F76E3011-54A0-4C76-8810-82990B05CF3D}" type="sibTrans" cxnId="{4E6ACE30-805C-4885-BCF7-947B9790E20D}">
      <dgm:prSet/>
      <dgm:spPr/>
      <dgm:t>
        <a:bodyPr/>
        <a:lstStyle/>
        <a:p>
          <a:endParaRPr lang="ru-RU"/>
        </a:p>
      </dgm:t>
    </dgm:pt>
    <dgm:pt modelId="{7D3C5BC7-1DC6-410C-BCEB-C159B0311713}">
      <dgm:prSet custT="1"/>
      <dgm:spPr/>
      <dgm:t>
        <a:bodyPr/>
        <a:lstStyle/>
        <a:p>
          <a:r>
            <a:rPr lang="ru-RU" sz="1200" b="1" u="sng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Всего – 1 076,0 шт. ед.</a:t>
          </a:r>
          <a:endParaRPr lang="ru-RU" sz="1200" b="1" u="sng" dirty="0">
            <a:solidFill>
              <a:srgbClr val="C00000"/>
            </a:solidFill>
          </a:endParaRPr>
        </a:p>
      </dgm:t>
    </dgm:pt>
    <dgm:pt modelId="{62CF03D7-14E7-4AC3-99CF-D225A59AADE7}" type="parTrans" cxnId="{096A008C-A99F-4A6C-9D04-EC5FF8ECC4BE}">
      <dgm:prSet/>
      <dgm:spPr/>
      <dgm:t>
        <a:bodyPr/>
        <a:lstStyle/>
        <a:p>
          <a:endParaRPr lang="ru-RU"/>
        </a:p>
      </dgm:t>
    </dgm:pt>
    <dgm:pt modelId="{1BE8E4B6-5F04-45CE-A883-89C59BC9F98B}" type="sibTrans" cxnId="{096A008C-A99F-4A6C-9D04-EC5FF8ECC4BE}">
      <dgm:prSet/>
      <dgm:spPr/>
      <dgm:t>
        <a:bodyPr/>
        <a:lstStyle/>
        <a:p>
          <a:endParaRPr lang="ru-RU"/>
        </a:p>
      </dgm:t>
    </dgm:pt>
    <dgm:pt modelId="{9F6E6DF7-6B26-4F5C-A15E-90432CBBC821}">
      <dgm:prSet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Врачи – 220,25 шт. ед.</a:t>
          </a:r>
          <a:endParaRPr lang="ru-RU" sz="1200" b="1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</dgm:t>
    </dgm:pt>
    <dgm:pt modelId="{BDF3C697-EC43-44E9-8C8C-B24F2538E53C}" type="parTrans" cxnId="{3AA780D2-AE85-4B17-885D-D67A3DBD08DD}">
      <dgm:prSet/>
      <dgm:spPr/>
      <dgm:t>
        <a:bodyPr/>
        <a:lstStyle/>
        <a:p>
          <a:endParaRPr lang="ru-RU"/>
        </a:p>
      </dgm:t>
    </dgm:pt>
    <dgm:pt modelId="{86306A31-3748-4DDE-A9B8-3EC1FF3A2FC3}" type="sibTrans" cxnId="{3AA780D2-AE85-4B17-885D-D67A3DBD08DD}">
      <dgm:prSet/>
      <dgm:spPr/>
      <dgm:t>
        <a:bodyPr/>
        <a:lstStyle/>
        <a:p>
          <a:endParaRPr lang="ru-RU"/>
        </a:p>
      </dgm:t>
    </dgm:pt>
    <dgm:pt modelId="{2FDC0864-815C-42B1-AB58-6408BBFFEF50}">
      <dgm:prSet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Средний медперсонал – 513,75 шт. ед.</a:t>
          </a:r>
          <a:endParaRPr lang="ru-RU" sz="1200" b="1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</dgm:t>
    </dgm:pt>
    <dgm:pt modelId="{74F7DBC5-DC1E-4F97-994B-290AFF1FEA0F}" type="parTrans" cxnId="{93154F3D-996E-4070-87F8-F005957F64C8}">
      <dgm:prSet/>
      <dgm:spPr/>
      <dgm:t>
        <a:bodyPr/>
        <a:lstStyle/>
        <a:p>
          <a:endParaRPr lang="ru-RU"/>
        </a:p>
      </dgm:t>
    </dgm:pt>
    <dgm:pt modelId="{F4058F53-427A-4555-B9EB-AC1AEE9BBFBF}" type="sibTrans" cxnId="{93154F3D-996E-4070-87F8-F005957F64C8}">
      <dgm:prSet/>
      <dgm:spPr/>
      <dgm:t>
        <a:bodyPr/>
        <a:lstStyle/>
        <a:p>
          <a:endParaRPr lang="ru-RU"/>
        </a:p>
      </dgm:t>
    </dgm:pt>
    <dgm:pt modelId="{95582B50-8A03-4ABA-B204-EC3D9AB4C7A5}">
      <dgm:prSet custT="1"/>
      <dgm:spPr/>
      <dgm:t>
        <a:bodyPr/>
        <a:lstStyle/>
        <a:p>
          <a:r>
            <a:rPr lang="ru-RU" sz="1200" dirty="0" smtClean="0">
              <a:latin typeface="Calibri" pitchFamily="34" charset="0"/>
              <a:cs typeface="Calibri" pitchFamily="34" charset="0"/>
            </a:rPr>
            <a:t>Младший медперсонал – 174,5 шт. ед.</a:t>
          </a:r>
          <a:endParaRPr lang="ru-RU" sz="1200" b="1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</dgm:t>
    </dgm:pt>
    <dgm:pt modelId="{005EB3FA-9E25-4047-A2FB-045F2F64AE9F}" type="parTrans" cxnId="{A376CBDA-75FB-4068-8C91-318AF2FD3386}">
      <dgm:prSet/>
      <dgm:spPr/>
      <dgm:t>
        <a:bodyPr/>
        <a:lstStyle/>
        <a:p>
          <a:endParaRPr lang="ru-RU"/>
        </a:p>
      </dgm:t>
    </dgm:pt>
    <dgm:pt modelId="{06E7CC3D-8193-4024-9C7C-6F9C2036092A}" type="sibTrans" cxnId="{A376CBDA-75FB-4068-8C91-318AF2FD3386}">
      <dgm:prSet/>
      <dgm:spPr/>
      <dgm:t>
        <a:bodyPr/>
        <a:lstStyle/>
        <a:p>
          <a:endParaRPr lang="ru-RU"/>
        </a:p>
      </dgm:t>
    </dgm:pt>
    <dgm:pt modelId="{1504393A-6C12-491B-9DDB-AB12D0963C48}">
      <dgm:prSet custT="1"/>
      <dgm:spPr/>
      <dgm:t>
        <a:bodyPr/>
        <a:lstStyle/>
        <a:p>
          <a:r>
            <a:rPr lang="ru-RU" sz="1200" b="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Прочий – 166,5</a:t>
          </a:r>
          <a:r>
            <a:rPr lang="ru-RU" sz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шт.ед</a:t>
          </a:r>
          <a:r>
            <a:rPr lang="ru-RU" sz="1200" dirty="0" smtClean="0">
              <a:latin typeface="Calibri" pitchFamily="34" charset="0"/>
              <a:cs typeface="Calibri" pitchFamily="34" charset="0"/>
            </a:rPr>
            <a:t>.</a:t>
          </a:r>
          <a:endParaRPr lang="ru-RU" sz="1200" b="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BE16A319-A260-4313-BDA3-1E536B77B522}" type="parTrans" cxnId="{BE1F485C-4D3D-42DF-A1FC-171C944978E7}">
      <dgm:prSet/>
      <dgm:spPr/>
      <dgm:t>
        <a:bodyPr/>
        <a:lstStyle/>
        <a:p>
          <a:endParaRPr lang="ru-RU"/>
        </a:p>
      </dgm:t>
    </dgm:pt>
    <dgm:pt modelId="{A3C68ECC-0238-4570-BABC-2459E85C2A15}" type="sibTrans" cxnId="{BE1F485C-4D3D-42DF-A1FC-171C944978E7}">
      <dgm:prSet/>
      <dgm:spPr/>
      <dgm:t>
        <a:bodyPr/>
        <a:lstStyle/>
        <a:p>
          <a:endParaRPr lang="ru-RU"/>
        </a:p>
      </dgm:t>
    </dgm:pt>
    <dgm:pt modelId="{9DC686CF-39F4-4824-ACA3-67B2E8320B65}">
      <dgm:prSet custT="1"/>
      <dgm:spPr/>
      <dgm:t>
        <a:bodyPr/>
        <a:lstStyle/>
        <a:p>
          <a:r>
            <a:rPr lang="ru-RU" sz="1200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АУТ -  7 шт. ед. + 24  зав. отделениями</a:t>
          </a:r>
          <a:endParaRPr lang="ru-RU" sz="1200" b="1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</dgm:t>
    </dgm:pt>
    <dgm:pt modelId="{B9051BC8-1648-4A03-A03E-F09AC44CEEE1}" type="parTrans" cxnId="{13C5E4F7-917B-4AC7-9056-82950EC61C69}">
      <dgm:prSet/>
      <dgm:spPr/>
    </dgm:pt>
    <dgm:pt modelId="{815FE7AA-5DCB-4D4B-8F34-EFDE7DAADAB7}" type="sibTrans" cxnId="{13C5E4F7-917B-4AC7-9056-82950EC61C69}">
      <dgm:prSet/>
      <dgm:spPr/>
    </dgm:pt>
    <dgm:pt modelId="{ED79F9F4-A365-4F1F-8EDA-622985644DA3}" type="pres">
      <dgm:prSet presAssocID="{9C26DF81-5EF5-4A03-9550-0D71FE45811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D5309B-300A-42DE-BD48-082B04328002}" type="pres">
      <dgm:prSet presAssocID="{D05C42A2-EAC8-43A1-86AD-AA419299C5E5}" presName="composite" presStyleCnt="0"/>
      <dgm:spPr/>
    </dgm:pt>
    <dgm:pt modelId="{035B1247-27F9-47BD-A67E-53D2DBECB6AF}" type="pres">
      <dgm:prSet presAssocID="{D05C42A2-EAC8-43A1-86AD-AA419299C5E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6EE91-AAB0-4581-AE2A-DF610D303C57}" type="pres">
      <dgm:prSet presAssocID="{D05C42A2-EAC8-43A1-86AD-AA419299C5E5}" presName="descendantText" presStyleLbl="alignAcc1" presStyleIdx="0" presStyleCnt="3" custLinFactNeighborX="1119" custLinFactNeighborY="-1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490C95-0D82-447F-BB36-BDA72DD88CED}" type="pres">
      <dgm:prSet presAssocID="{82CE670A-1323-468D-8F51-D350E662210F}" presName="sp" presStyleCnt="0"/>
      <dgm:spPr/>
    </dgm:pt>
    <dgm:pt modelId="{ADAB5B50-16DE-48A4-9798-36A3229456D2}" type="pres">
      <dgm:prSet presAssocID="{1B11601B-FE1E-46AB-AA5B-C8DEE6D9A121}" presName="composite" presStyleCnt="0"/>
      <dgm:spPr/>
    </dgm:pt>
    <dgm:pt modelId="{38FA9CF9-0550-45AD-8E32-D36145A7A330}" type="pres">
      <dgm:prSet presAssocID="{1B11601B-FE1E-46AB-AA5B-C8DEE6D9A121}" presName="parentText" presStyleLbl="alignNode1" presStyleIdx="1" presStyleCnt="3" custLinFactNeighborX="2626" custLinFactNeighborY="-260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804AE9-EB8E-4C03-925B-253AC563B113}" type="pres">
      <dgm:prSet presAssocID="{1B11601B-FE1E-46AB-AA5B-C8DEE6D9A121}" presName="descendantText" presStyleLbl="alignAcc1" presStyleIdx="1" presStyleCnt="3" custScaleY="106770" custLinFactNeighborX="923" custLinFactNeighborY="1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D591CA-ED8C-4E01-9F67-7287749553B0}" type="pres">
      <dgm:prSet presAssocID="{725E12B7-D815-42A2-B549-FA0F288B367B}" presName="sp" presStyleCnt="0"/>
      <dgm:spPr/>
    </dgm:pt>
    <dgm:pt modelId="{A41F9623-3A4C-4F02-8259-EFECBC29091B}" type="pres">
      <dgm:prSet presAssocID="{35785112-21A8-42AD-9CD5-9ACA9558769F}" presName="composite" presStyleCnt="0"/>
      <dgm:spPr/>
    </dgm:pt>
    <dgm:pt modelId="{4412BDBD-ACBF-4DA9-880F-50ABC0A0A21A}" type="pres">
      <dgm:prSet presAssocID="{35785112-21A8-42AD-9CD5-9ACA9558769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3CD7C6-A214-418B-84CD-0475625B56B0}" type="pres">
      <dgm:prSet presAssocID="{35785112-21A8-42AD-9CD5-9ACA9558769F}" presName="descendantText" presStyleLbl="alignAcc1" presStyleIdx="2" presStyleCnt="3" custScaleY="231192" custLinFactNeighborX="-1121" custLinFactNeighborY="-2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0BF5C1-B97D-43F9-8C58-15C1637232CD}" srcId="{9C26DF81-5EF5-4A03-9550-0D71FE45811B}" destId="{1B11601B-FE1E-46AB-AA5B-C8DEE6D9A121}" srcOrd="1" destOrd="0" parTransId="{D45C2B68-124C-440F-BDDB-AD589C69AD6D}" sibTransId="{725E12B7-D815-42A2-B549-FA0F288B367B}"/>
    <dgm:cxn modelId="{CD52258E-862E-435F-8548-52922942F26D}" type="presOf" srcId="{1B11601B-FE1E-46AB-AA5B-C8DEE6D9A121}" destId="{38FA9CF9-0550-45AD-8E32-D36145A7A330}" srcOrd="0" destOrd="0" presId="urn:microsoft.com/office/officeart/2005/8/layout/chevron2"/>
    <dgm:cxn modelId="{D194BAAA-EB3E-4141-9B4E-23626BBFFD1F}" type="presOf" srcId="{9C26DF81-5EF5-4A03-9550-0D71FE45811B}" destId="{ED79F9F4-A365-4F1F-8EDA-622985644DA3}" srcOrd="0" destOrd="0" presId="urn:microsoft.com/office/officeart/2005/8/layout/chevron2"/>
    <dgm:cxn modelId="{8753C2C8-C1C3-4D96-8373-0F4D6797E139}" type="presOf" srcId="{95582B50-8A03-4ABA-B204-EC3D9AB4C7A5}" destId="{493CD7C6-A214-418B-84CD-0475625B56B0}" srcOrd="0" destOrd="4" presId="urn:microsoft.com/office/officeart/2005/8/layout/chevron2"/>
    <dgm:cxn modelId="{A2F10CEF-1A75-4444-A61F-237E467435A3}" srcId="{9C26DF81-5EF5-4A03-9550-0D71FE45811B}" destId="{D05C42A2-EAC8-43A1-86AD-AA419299C5E5}" srcOrd="0" destOrd="0" parTransId="{1957BE13-4AA1-48A6-826C-475F1F6149F8}" sibTransId="{82CE670A-1323-468D-8F51-D350E662210F}"/>
    <dgm:cxn modelId="{5ADADE03-5A1E-496E-8DA2-93CD14EAF0F2}" type="presOf" srcId="{35785112-21A8-42AD-9CD5-9ACA9558769F}" destId="{4412BDBD-ACBF-4DA9-880F-50ABC0A0A21A}" srcOrd="0" destOrd="0" presId="urn:microsoft.com/office/officeart/2005/8/layout/chevron2"/>
    <dgm:cxn modelId="{A376CBDA-75FB-4068-8C91-318AF2FD3386}" srcId="{35785112-21A8-42AD-9CD5-9ACA9558769F}" destId="{95582B50-8A03-4ABA-B204-EC3D9AB4C7A5}" srcOrd="4" destOrd="0" parTransId="{005EB3FA-9E25-4047-A2FB-045F2F64AE9F}" sibTransId="{06E7CC3D-8193-4024-9C7C-6F9C2036092A}"/>
    <dgm:cxn modelId="{BD4ED505-0D3A-4BBF-8572-654BC74AFC38}" type="presOf" srcId="{9DC686CF-39F4-4824-ACA3-67B2E8320B65}" destId="{493CD7C6-A214-418B-84CD-0475625B56B0}" srcOrd="0" destOrd="1" presId="urn:microsoft.com/office/officeart/2005/8/layout/chevron2"/>
    <dgm:cxn modelId="{E7A3FF80-EE65-4ECF-9A54-D1CB75B3ED42}" type="presOf" srcId="{1504393A-6C12-491B-9DDB-AB12D0963C48}" destId="{493CD7C6-A214-418B-84CD-0475625B56B0}" srcOrd="0" destOrd="5" presId="urn:microsoft.com/office/officeart/2005/8/layout/chevron2"/>
    <dgm:cxn modelId="{BE1F485C-4D3D-42DF-A1FC-171C944978E7}" srcId="{35785112-21A8-42AD-9CD5-9ACA9558769F}" destId="{1504393A-6C12-491B-9DDB-AB12D0963C48}" srcOrd="5" destOrd="0" parTransId="{BE16A319-A260-4313-BDA3-1E536B77B522}" sibTransId="{A3C68ECC-0238-4570-BABC-2459E85C2A15}"/>
    <dgm:cxn modelId="{93154F3D-996E-4070-87F8-F005957F64C8}" srcId="{35785112-21A8-42AD-9CD5-9ACA9558769F}" destId="{2FDC0864-815C-42B1-AB58-6408BBFFEF50}" srcOrd="3" destOrd="0" parTransId="{74F7DBC5-DC1E-4F97-994B-290AFF1FEA0F}" sibTransId="{F4058F53-427A-4555-B9EB-AC1AEE9BBFBF}"/>
    <dgm:cxn modelId="{D10427CB-2100-45D9-8FFD-857A39736A3A}" type="presOf" srcId="{9F6E6DF7-6B26-4F5C-A15E-90432CBBC821}" destId="{493CD7C6-A214-418B-84CD-0475625B56B0}" srcOrd="0" destOrd="2" presId="urn:microsoft.com/office/officeart/2005/8/layout/chevron2"/>
    <dgm:cxn modelId="{096A008C-A99F-4A6C-9D04-EC5FF8ECC4BE}" srcId="{35785112-21A8-42AD-9CD5-9ACA9558769F}" destId="{7D3C5BC7-1DC6-410C-BCEB-C159B0311713}" srcOrd="0" destOrd="0" parTransId="{62CF03D7-14E7-4AC3-99CF-D225A59AADE7}" sibTransId="{1BE8E4B6-5F04-45CE-A883-89C59BC9F98B}"/>
    <dgm:cxn modelId="{F0803298-A127-4016-9F8E-991F76F8A5CC}" type="presOf" srcId="{7D3C5BC7-1DC6-410C-BCEB-C159B0311713}" destId="{493CD7C6-A214-418B-84CD-0475625B56B0}" srcOrd="0" destOrd="0" presId="urn:microsoft.com/office/officeart/2005/8/layout/chevron2"/>
    <dgm:cxn modelId="{8256C09B-CDE9-4E8C-8A17-9695D2A9FDE4}" type="presOf" srcId="{D05C42A2-EAC8-43A1-86AD-AA419299C5E5}" destId="{035B1247-27F9-47BD-A67E-53D2DBECB6AF}" srcOrd="0" destOrd="0" presId="urn:microsoft.com/office/officeart/2005/8/layout/chevron2"/>
    <dgm:cxn modelId="{2DE270DC-F997-4F76-8093-75CE2F087F4F}" srcId="{D05C42A2-EAC8-43A1-86AD-AA419299C5E5}" destId="{D9790E0A-67BA-4852-9769-80DEF4D6022F}" srcOrd="0" destOrd="0" parTransId="{66DDD544-854C-470B-943B-C2FB968614B5}" sibTransId="{19B701A6-B339-410D-9A2E-CF134E766C8C}"/>
    <dgm:cxn modelId="{B079A725-974D-485D-A9F1-6FF910880015}" type="presOf" srcId="{2B8CA1FE-3092-4788-98F8-B0D4A716C9D1}" destId="{ED804AE9-EB8E-4C03-925B-253AC563B113}" srcOrd="0" destOrd="0" presId="urn:microsoft.com/office/officeart/2005/8/layout/chevron2"/>
    <dgm:cxn modelId="{8CB9D3B7-AEF7-4674-AE97-DCDBC8C67085}" srcId="{1B11601B-FE1E-46AB-AA5B-C8DEE6D9A121}" destId="{2B8CA1FE-3092-4788-98F8-B0D4A716C9D1}" srcOrd="0" destOrd="0" parTransId="{5EF82F8B-B5E0-447D-B8D5-032253262332}" sibTransId="{0A1B2BAD-EA93-4A57-AC69-21FF3E942C21}"/>
    <dgm:cxn modelId="{3AA780D2-AE85-4B17-885D-D67A3DBD08DD}" srcId="{35785112-21A8-42AD-9CD5-9ACA9558769F}" destId="{9F6E6DF7-6B26-4F5C-A15E-90432CBBC821}" srcOrd="2" destOrd="0" parTransId="{BDF3C697-EC43-44E9-8C8C-B24F2538E53C}" sibTransId="{86306A31-3748-4DDE-A9B8-3EC1FF3A2FC3}"/>
    <dgm:cxn modelId="{6613B818-D823-4F08-91AE-9343C6E41BD4}" type="presOf" srcId="{EFD30DE4-70FE-408F-AF42-BACDEE76C3F3}" destId="{ED804AE9-EB8E-4C03-925B-253AC563B113}" srcOrd="0" destOrd="1" presId="urn:microsoft.com/office/officeart/2005/8/layout/chevron2"/>
    <dgm:cxn modelId="{5BEC2AA2-4E09-4BCA-9EE7-45D2BC5D7C48}" type="presOf" srcId="{2FDC0864-815C-42B1-AB58-6408BBFFEF50}" destId="{493CD7C6-A214-418B-84CD-0475625B56B0}" srcOrd="0" destOrd="3" presId="urn:microsoft.com/office/officeart/2005/8/layout/chevron2"/>
    <dgm:cxn modelId="{4E6ACE30-805C-4885-BCF7-947B9790E20D}" srcId="{1B11601B-FE1E-46AB-AA5B-C8DEE6D9A121}" destId="{EFD30DE4-70FE-408F-AF42-BACDEE76C3F3}" srcOrd="1" destOrd="0" parTransId="{925258EE-0106-4E6A-B55D-19BA280D400D}" sibTransId="{F76E3011-54A0-4C76-8810-82990B05CF3D}"/>
    <dgm:cxn modelId="{13C5E4F7-917B-4AC7-9056-82950EC61C69}" srcId="{35785112-21A8-42AD-9CD5-9ACA9558769F}" destId="{9DC686CF-39F4-4824-ACA3-67B2E8320B65}" srcOrd="1" destOrd="0" parTransId="{B9051BC8-1648-4A03-A03E-F09AC44CEEE1}" sibTransId="{815FE7AA-5DCB-4D4B-8F34-EFDE7DAADAB7}"/>
    <dgm:cxn modelId="{1D4B20D1-D21F-4482-B388-825C9545BA5C}" type="presOf" srcId="{D9790E0A-67BA-4852-9769-80DEF4D6022F}" destId="{2BF6EE91-AAB0-4581-AE2A-DF610D303C57}" srcOrd="0" destOrd="0" presId="urn:microsoft.com/office/officeart/2005/8/layout/chevron2"/>
    <dgm:cxn modelId="{0801D057-99DC-4370-8646-A65354068B2B}" srcId="{9C26DF81-5EF5-4A03-9550-0D71FE45811B}" destId="{35785112-21A8-42AD-9CD5-9ACA9558769F}" srcOrd="2" destOrd="0" parTransId="{D8072012-F215-458F-807F-82B63C2A2EF9}" sibTransId="{961B5CD4-24A7-4CDA-AA28-84F32B3CEF5D}"/>
    <dgm:cxn modelId="{E3CDE287-7353-4455-9FEB-CE08CA3E6B29}" type="presParOf" srcId="{ED79F9F4-A365-4F1F-8EDA-622985644DA3}" destId="{8BD5309B-300A-42DE-BD48-082B04328002}" srcOrd="0" destOrd="0" presId="urn:microsoft.com/office/officeart/2005/8/layout/chevron2"/>
    <dgm:cxn modelId="{71E1CDAA-064F-4DC5-8D01-A0F316045FB9}" type="presParOf" srcId="{8BD5309B-300A-42DE-BD48-082B04328002}" destId="{035B1247-27F9-47BD-A67E-53D2DBECB6AF}" srcOrd="0" destOrd="0" presId="urn:microsoft.com/office/officeart/2005/8/layout/chevron2"/>
    <dgm:cxn modelId="{4F759916-07AE-4500-947D-ED699DADB432}" type="presParOf" srcId="{8BD5309B-300A-42DE-BD48-082B04328002}" destId="{2BF6EE91-AAB0-4581-AE2A-DF610D303C57}" srcOrd="1" destOrd="0" presId="urn:microsoft.com/office/officeart/2005/8/layout/chevron2"/>
    <dgm:cxn modelId="{E00D96DF-3F95-44BC-B177-BF465D1A4E93}" type="presParOf" srcId="{ED79F9F4-A365-4F1F-8EDA-622985644DA3}" destId="{55490C95-0D82-447F-BB36-BDA72DD88CED}" srcOrd="1" destOrd="0" presId="urn:microsoft.com/office/officeart/2005/8/layout/chevron2"/>
    <dgm:cxn modelId="{5A38CAEC-0B82-4B0B-B280-5121B8428DE8}" type="presParOf" srcId="{ED79F9F4-A365-4F1F-8EDA-622985644DA3}" destId="{ADAB5B50-16DE-48A4-9798-36A3229456D2}" srcOrd="2" destOrd="0" presId="urn:microsoft.com/office/officeart/2005/8/layout/chevron2"/>
    <dgm:cxn modelId="{D170BDB0-448C-4493-B272-5D2CCE2F51A1}" type="presParOf" srcId="{ADAB5B50-16DE-48A4-9798-36A3229456D2}" destId="{38FA9CF9-0550-45AD-8E32-D36145A7A330}" srcOrd="0" destOrd="0" presId="urn:microsoft.com/office/officeart/2005/8/layout/chevron2"/>
    <dgm:cxn modelId="{958D7150-5670-4499-AAE8-7889CD182653}" type="presParOf" srcId="{ADAB5B50-16DE-48A4-9798-36A3229456D2}" destId="{ED804AE9-EB8E-4C03-925B-253AC563B113}" srcOrd="1" destOrd="0" presId="urn:microsoft.com/office/officeart/2005/8/layout/chevron2"/>
    <dgm:cxn modelId="{D45AAA21-D0B9-4896-BFE4-B5A67B6FEB10}" type="presParOf" srcId="{ED79F9F4-A365-4F1F-8EDA-622985644DA3}" destId="{34D591CA-ED8C-4E01-9F67-7287749553B0}" srcOrd="3" destOrd="0" presId="urn:microsoft.com/office/officeart/2005/8/layout/chevron2"/>
    <dgm:cxn modelId="{F30362F9-EA96-4753-AD0C-42FA413E8510}" type="presParOf" srcId="{ED79F9F4-A365-4F1F-8EDA-622985644DA3}" destId="{A41F9623-3A4C-4F02-8259-EFECBC29091B}" srcOrd="4" destOrd="0" presId="urn:microsoft.com/office/officeart/2005/8/layout/chevron2"/>
    <dgm:cxn modelId="{88582D47-2F49-4594-BA98-B0D48BC39400}" type="presParOf" srcId="{A41F9623-3A4C-4F02-8259-EFECBC29091B}" destId="{4412BDBD-ACBF-4DA9-880F-50ABC0A0A21A}" srcOrd="0" destOrd="0" presId="urn:microsoft.com/office/officeart/2005/8/layout/chevron2"/>
    <dgm:cxn modelId="{E76E8C46-1164-4912-85BF-1F0C961DBC94}" type="presParOf" srcId="{A41F9623-3A4C-4F02-8259-EFECBC29091B}" destId="{493CD7C6-A214-418B-84CD-0475625B56B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00B2D9-6D10-4E3D-98ED-9D5E204CA392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850921-6EA5-4CBF-A361-16C20BD1808A}">
      <dgm:prSet phldrT="[Текст]"/>
      <dgm:spPr>
        <a:solidFill>
          <a:srgbClr val="FF0000"/>
        </a:solidFill>
        <a:ln>
          <a:solidFill>
            <a:srgbClr val="FF0000"/>
          </a:solidFill>
        </a:ln>
      </dgm:spPr>
      <dgm:t>
        <a:bodyPr/>
        <a:lstStyle/>
        <a:p>
          <a:r>
            <a:rPr lang="ru-RU" b="1" dirty="0" smtClean="0"/>
            <a:t>Население</a:t>
          </a:r>
          <a:endParaRPr lang="ru-RU" b="1" dirty="0"/>
        </a:p>
      </dgm:t>
    </dgm:pt>
    <dgm:pt modelId="{F6E2326D-43DC-4901-B90D-E8BF7791EB19}" type="parTrans" cxnId="{7DC59FE8-34D0-43BA-990F-A1AFB4D6FA6B}">
      <dgm:prSet/>
      <dgm:spPr/>
      <dgm:t>
        <a:bodyPr/>
        <a:lstStyle/>
        <a:p>
          <a:endParaRPr lang="ru-RU"/>
        </a:p>
      </dgm:t>
    </dgm:pt>
    <dgm:pt modelId="{A7B0E320-DDB0-4E1F-A251-76FA7EF382DC}" type="sibTrans" cxnId="{7DC59FE8-34D0-43BA-990F-A1AFB4D6FA6B}">
      <dgm:prSet/>
      <dgm:spPr/>
      <dgm:t>
        <a:bodyPr/>
        <a:lstStyle/>
        <a:p>
          <a:endParaRPr lang="ru-RU"/>
        </a:p>
      </dgm:t>
    </dgm:pt>
    <dgm:pt modelId="{1CE60968-CD8C-4743-9AD8-BC53F0236B69}">
      <dgm:prSet phldrT="[Текст]" custT="1"/>
      <dgm:spPr>
        <a:solidFill>
          <a:srgbClr val="FFCCFF">
            <a:alpha val="90000"/>
          </a:srgbClr>
        </a:solidFill>
      </dgm:spPr>
      <dgm:t>
        <a:bodyPr/>
        <a:lstStyle/>
        <a:p>
          <a:r>
            <a:rPr lang="ru-RU" sz="1600" b="1" dirty="0" smtClean="0"/>
            <a:t>МО «Город Глазов» - 94 610 человек</a:t>
          </a:r>
          <a:endParaRPr lang="ru-RU" sz="1600" b="1" dirty="0"/>
        </a:p>
      </dgm:t>
    </dgm:pt>
    <dgm:pt modelId="{4013BCE7-5D04-43A2-B568-BAA62F75DAF2}" type="parTrans" cxnId="{D86314A7-005B-4D89-A698-43956D5F332F}">
      <dgm:prSet/>
      <dgm:spPr/>
      <dgm:t>
        <a:bodyPr/>
        <a:lstStyle/>
        <a:p>
          <a:endParaRPr lang="ru-RU"/>
        </a:p>
      </dgm:t>
    </dgm:pt>
    <dgm:pt modelId="{BEFDFF6F-6B54-4EBE-8E81-E79248E916AC}" type="sibTrans" cxnId="{D86314A7-005B-4D89-A698-43956D5F332F}">
      <dgm:prSet/>
      <dgm:spPr/>
      <dgm:t>
        <a:bodyPr/>
        <a:lstStyle/>
        <a:p>
          <a:endParaRPr lang="ru-RU"/>
        </a:p>
      </dgm:t>
    </dgm:pt>
    <dgm:pt modelId="{B83B3846-7031-48BE-9A69-44A08D5A7000}">
      <dgm:prSet phldrT="[Текст]" custT="1"/>
      <dgm:spPr>
        <a:solidFill>
          <a:srgbClr val="FFCCFF">
            <a:alpha val="90000"/>
          </a:srgbClr>
        </a:solidFill>
      </dgm:spPr>
      <dgm:t>
        <a:bodyPr/>
        <a:lstStyle/>
        <a:p>
          <a:r>
            <a:rPr lang="ru-RU" sz="1600" b="1" dirty="0" smtClean="0"/>
            <a:t>МО «</a:t>
          </a:r>
          <a:r>
            <a:rPr lang="ru-RU" sz="1600" b="1" dirty="0" err="1" smtClean="0"/>
            <a:t>Глазовский</a:t>
          </a:r>
          <a:r>
            <a:rPr lang="ru-RU" sz="1600" b="1" dirty="0" smtClean="0"/>
            <a:t> район» - 17 131 человек</a:t>
          </a:r>
          <a:endParaRPr lang="ru-RU" sz="1600" b="1" dirty="0"/>
        </a:p>
      </dgm:t>
    </dgm:pt>
    <dgm:pt modelId="{7480A519-AE95-4446-9478-008F4DE68C61}" type="parTrans" cxnId="{BC6BE56B-040A-4856-B60B-916BBC206520}">
      <dgm:prSet/>
      <dgm:spPr/>
      <dgm:t>
        <a:bodyPr/>
        <a:lstStyle/>
        <a:p>
          <a:endParaRPr lang="ru-RU"/>
        </a:p>
      </dgm:t>
    </dgm:pt>
    <dgm:pt modelId="{79E2DE82-3624-4F67-A723-034C4DE0FD51}" type="sibTrans" cxnId="{BC6BE56B-040A-4856-B60B-916BBC206520}">
      <dgm:prSet/>
      <dgm:spPr/>
      <dgm:t>
        <a:bodyPr/>
        <a:lstStyle/>
        <a:p>
          <a:endParaRPr lang="ru-RU"/>
        </a:p>
      </dgm:t>
    </dgm:pt>
    <dgm:pt modelId="{9358F588-7D57-4C27-BC64-3908188F1375}">
      <dgm:prSet phldrT="[Текст]"/>
      <dgm:spPr>
        <a:solidFill>
          <a:srgbClr val="FFC000"/>
        </a:solidFill>
      </dgm:spPr>
      <dgm:t>
        <a:bodyPr/>
        <a:lstStyle/>
        <a:p>
          <a:r>
            <a:rPr lang="ru-RU" b="1" dirty="0" smtClean="0"/>
            <a:t>Койки</a:t>
          </a:r>
          <a:endParaRPr lang="ru-RU" b="1" dirty="0"/>
        </a:p>
      </dgm:t>
    </dgm:pt>
    <dgm:pt modelId="{CD570223-DD08-4357-82B8-8052D8CF0082}" type="parTrans" cxnId="{9E27BD30-A2FD-460F-8D9A-50E5C1CF78C4}">
      <dgm:prSet/>
      <dgm:spPr/>
      <dgm:t>
        <a:bodyPr/>
        <a:lstStyle/>
        <a:p>
          <a:endParaRPr lang="ru-RU"/>
        </a:p>
      </dgm:t>
    </dgm:pt>
    <dgm:pt modelId="{BA9C4D3A-30DC-48EF-8339-577F6E3289AF}" type="sibTrans" cxnId="{9E27BD30-A2FD-460F-8D9A-50E5C1CF78C4}">
      <dgm:prSet/>
      <dgm:spPr/>
      <dgm:t>
        <a:bodyPr/>
        <a:lstStyle/>
        <a:p>
          <a:endParaRPr lang="ru-RU"/>
        </a:p>
      </dgm:t>
    </dgm:pt>
    <dgm:pt modelId="{FF76F1AB-DB7A-48BD-8AE1-5469483EB4AF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b="1" dirty="0" smtClean="0"/>
            <a:t>Круглосуточные койки - 396</a:t>
          </a:r>
          <a:endParaRPr lang="ru-RU" sz="1400" b="1" dirty="0"/>
        </a:p>
      </dgm:t>
    </dgm:pt>
    <dgm:pt modelId="{B81B53BF-6847-465C-90B4-ED0ACA7A8705}" type="parTrans" cxnId="{3E890039-6436-4FF8-A69B-22AF10A67EE8}">
      <dgm:prSet/>
      <dgm:spPr/>
      <dgm:t>
        <a:bodyPr/>
        <a:lstStyle/>
        <a:p>
          <a:endParaRPr lang="ru-RU"/>
        </a:p>
      </dgm:t>
    </dgm:pt>
    <dgm:pt modelId="{71F7AC61-8DB6-4352-A693-245030BA91D5}" type="sibTrans" cxnId="{3E890039-6436-4FF8-A69B-22AF10A67EE8}">
      <dgm:prSet/>
      <dgm:spPr/>
      <dgm:t>
        <a:bodyPr/>
        <a:lstStyle/>
        <a:p>
          <a:endParaRPr lang="ru-RU"/>
        </a:p>
      </dgm:t>
    </dgm:pt>
    <dgm:pt modelId="{5770A1B7-5B46-4A1A-AD9F-DDEAE9A79C70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b="1" dirty="0" smtClean="0"/>
            <a:t>Дневного пребывания – 149</a:t>
          </a:r>
          <a:endParaRPr lang="ru-RU" sz="1400" b="1" dirty="0"/>
        </a:p>
      </dgm:t>
    </dgm:pt>
    <dgm:pt modelId="{D7390A08-4D05-4CF2-9E16-7549FCD706FC}" type="parTrans" cxnId="{558A6C79-B25B-41FF-BC47-D97151166B76}">
      <dgm:prSet/>
      <dgm:spPr/>
      <dgm:t>
        <a:bodyPr/>
        <a:lstStyle/>
        <a:p>
          <a:endParaRPr lang="ru-RU"/>
        </a:p>
      </dgm:t>
    </dgm:pt>
    <dgm:pt modelId="{5A528A15-2FA0-434A-A154-F98D6141F96F}" type="sibTrans" cxnId="{558A6C79-B25B-41FF-BC47-D97151166B76}">
      <dgm:prSet/>
      <dgm:spPr/>
      <dgm:t>
        <a:bodyPr/>
        <a:lstStyle/>
        <a:p>
          <a:endParaRPr lang="ru-RU"/>
        </a:p>
      </dgm:t>
    </dgm:pt>
    <dgm:pt modelId="{54257E53-29D7-45FD-9F0D-CE8E21366E2E}">
      <dgm:prSet phldrT="[Текст]"/>
      <dgm:spPr>
        <a:solidFill>
          <a:schemeClr val="accent3">
            <a:lumMod val="90000"/>
          </a:schemeClr>
        </a:solidFill>
      </dgm:spPr>
      <dgm:t>
        <a:bodyPr/>
        <a:lstStyle/>
        <a:p>
          <a:r>
            <a:rPr lang="ru-RU" b="1" dirty="0" smtClean="0"/>
            <a:t>Штаты</a:t>
          </a:r>
          <a:endParaRPr lang="ru-RU" b="1" dirty="0"/>
        </a:p>
      </dgm:t>
    </dgm:pt>
    <dgm:pt modelId="{C1014145-E6FE-4E65-AB9F-99AB10EAAC82}" type="parTrans" cxnId="{E76ECA87-97F4-4A41-A3ED-3E6F24ED7EAF}">
      <dgm:prSet/>
      <dgm:spPr/>
      <dgm:t>
        <a:bodyPr/>
        <a:lstStyle/>
        <a:p>
          <a:endParaRPr lang="ru-RU"/>
        </a:p>
      </dgm:t>
    </dgm:pt>
    <dgm:pt modelId="{5B1765D8-6CC5-4A4A-B021-0E802BE52286}" type="sibTrans" cxnId="{E76ECA87-97F4-4A41-A3ED-3E6F24ED7EAF}">
      <dgm:prSet/>
      <dgm:spPr/>
      <dgm:t>
        <a:bodyPr/>
        <a:lstStyle/>
        <a:p>
          <a:endParaRPr lang="ru-RU"/>
        </a:p>
      </dgm:t>
    </dgm:pt>
    <dgm:pt modelId="{069EB356-C3EC-4187-ACEC-C8D818DFE9CD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600" b="1" dirty="0" smtClean="0"/>
            <a:t>Врачи – 393,75 шт. ед.</a:t>
          </a:r>
          <a:endParaRPr lang="ru-RU" sz="1600" b="1" dirty="0"/>
        </a:p>
      </dgm:t>
    </dgm:pt>
    <dgm:pt modelId="{6207BB96-2148-4B7A-8EC7-732AB1C48F35}" type="parTrans" cxnId="{4D28AEFD-1FF6-4749-ACB8-8F1708CD9777}">
      <dgm:prSet/>
      <dgm:spPr/>
      <dgm:t>
        <a:bodyPr/>
        <a:lstStyle/>
        <a:p>
          <a:endParaRPr lang="ru-RU"/>
        </a:p>
      </dgm:t>
    </dgm:pt>
    <dgm:pt modelId="{9F99FBF3-CBDD-485C-8474-0B0CEBF2A18F}" type="sibTrans" cxnId="{4D28AEFD-1FF6-4749-ACB8-8F1708CD9777}">
      <dgm:prSet/>
      <dgm:spPr/>
      <dgm:t>
        <a:bodyPr/>
        <a:lstStyle/>
        <a:p>
          <a:endParaRPr lang="ru-RU"/>
        </a:p>
      </dgm:t>
    </dgm:pt>
    <dgm:pt modelId="{856A811F-220C-4758-A0FA-6EE989332D65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600" b="1" dirty="0" smtClean="0"/>
            <a:t>СМП – 1088,75 шт. ед. </a:t>
          </a:r>
          <a:endParaRPr lang="ru-RU" sz="1600" b="1" dirty="0"/>
        </a:p>
      </dgm:t>
    </dgm:pt>
    <dgm:pt modelId="{CC692D08-D014-4293-ABBE-F9E3CFFCD65C}" type="parTrans" cxnId="{25F9DC5A-EB45-43C8-8471-1EACF329AA8D}">
      <dgm:prSet/>
      <dgm:spPr/>
      <dgm:t>
        <a:bodyPr/>
        <a:lstStyle/>
        <a:p>
          <a:endParaRPr lang="ru-RU"/>
        </a:p>
      </dgm:t>
    </dgm:pt>
    <dgm:pt modelId="{A14C6D2E-68F1-4DDD-B4A2-2306EB147C4A}" type="sibTrans" cxnId="{25F9DC5A-EB45-43C8-8471-1EACF329AA8D}">
      <dgm:prSet/>
      <dgm:spPr/>
      <dgm:t>
        <a:bodyPr/>
        <a:lstStyle/>
        <a:p>
          <a:endParaRPr lang="ru-RU"/>
        </a:p>
      </dgm:t>
    </dgm:pt>
    <dgm:pt modelId="{15032E4A-85F0-490C-BFDF-402F3E1994CD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b="1" dirty="0" smtClean="0"/>
            <a:t>8 межмуниципальных центров</a:t>
          </a:r>
          <a:endParaRPr lang="ru-RU" sz="1400" b="1" dirty="0"/>
        </a:p>
      </dgm:t>
    </dgm:pt>
    <dgm:pt modelId="{E6DCDFC1-BECE-463B-B85A-F69BFE517E47}" type="parTrans" cxnId="{375B68BC-BF39-4BAD-90D2-283BFEB48D2B}">
      <dgm:prSet/>
      <dgm:spPr/>
    </dgm:pt>
    <dgm:pt modelId="{E2306206-C3F6-424E-81F2-54451385870F}" type="sibTrans" cxnId="{375B68BC-BF39-4BAD-90D2-283BFEB48D2B}">
      <dgm:prSet/>
      <dgm:spPr/>
    </dgm:pt>
    <dgm:pt modelId="{36B433BB-1C2C-49DF-B480-8F2900E04DA9}">
      <dgm:prSet phldrT="[Текст]" custT="1"/>
      <dgm:spPr>
        <a:solidFill>
          <a:srgbClr val="FFCCFF">
            <a:alpha val="90000"/>
          </a:srgbClr>
        </a:solidFill>
      </dgm:spPr>
      <dgm:t>
        <a:bodyPr/>
        <a:lstStyle/>
        <a:p>
          <a:r>
            <a:rPr lang="ru-RU" sz="1600" b="1" dirty="0" smtClean="0"/>
            <a:t>Северный куст – 196 495 человек</a:t>
          </a:r>
          <a:endParaRPr lang="ru-RU" sz="1600" b="1" dirty="0"/>
        </a:p>
      </dgm:t>
    </dgm:pt>
    <dgm:pt modelId="{1004FB14-EEDC-47C3-8A72-64F8024EBFB1}" type="parTrans" cxnId="{B283B817-C9C1-4A2D-B394-D2ED3BC360EA}">
      <dgm:prSet/>
      <dgm:spPr/>
    </dgm:pt>
    <dgm:pt modelId="{A6A6B825-EC4C-486A-BA08-78A57BA1E863}" type="sibTrans" cxnId="{B283B817-C9C1-4A2D-B394-D2ED3BC360EA}">
      <dgm:prSet/>
      <dgm:spPr/>
    </dgm:pt>
    <dgm:pt modelId="{44215CDC-64C8-490E-9F5F-92BA341E8D60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400" b="1" dirty="0" smtClean="0"/>
            <a:t>Отделения скорой медицинской помощи</a:t>
          </a:r>
          <a:endParaRPr lang="ru-RU" sz="1400" b="1" dirty="0"/>
        </a:p>
      </dgm:t>
    </dgm:pt>
    <dgm:pt modelId="{493A5BFA-4A09-4FE0-A2EF-B956EE7D0424}" type="parTrans" cxnId="{BC141F27-7DD2-4B3B-894D-BD60B259693C}">
      <dgm:prSet/>
      <dgm:spPr/>
    </dgm:pt>
    <dgm:pt modelId="{5C6DF5A3-2BEB-474C-BFF3-19C4D84F70E4}" type="sibTrans" cxnId="{BC141F27-7DD2-4B3B-894D-BD60B259693C}">
      <dgm:prSet/>
      <dgm:spPr/>
    </dgm:pt>
    <dgm:pt modelId="{C41ADF72-1B98-478E-A837-81D28A3B63CC}" type="pres">
      <dgm:prSet presAssocID="{CE00B2D9-6D10-4E3D-98ED-9D5E204CA39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E56FC2-2768-44CB-A02A-4AC0ECE6D45C}" type="pres">
      <dgm:prSet presAssocID="{BB850921-6EA5-4CBF-A361-16C20BD1808A}" presName="composite" presStyleCnt="0"/>
      <dgm:spPr/>
    </dgm:pt>
    <dgm:pt modelId="{0C50C3E1-4F2A-4E68-922A-DA3B9DA3D380}" type="pres">
      <dgm:prSet presAssocID="{BB850921-6EA5-4CBF-A361-16C20BD1808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B81CF4-C17D-4435-B394-11BBE59293A3}" type="pres">
      <dgm:prSet presAssocID="{BB850921-6EA5-4CBF-A361-16C20BD1808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EA951E-307A-4A1C-B365-1F9AB9E31052}" type="pres">
      <dgm:prSet presAssocID="{A7B0E320-DDB0-4E1F-A251-76FA7EF382DC}" presName="sp" presStyleCnt="0"/>
      <dgm:spPr/>
    </dgm:pt>
    <dgm:pt modelId="{4BE8C57C-A988-4EBF-94CC-CB4678EEE1BC}" type="pres">
      <dgm:prSet presAssocID="{9358F588-7D57-4C27-BC64-3908188F1375}" presName="composite" presStyleCnt="0"/>
      <dgm:spPr/>
    </dgm:pt>
    <dgm:pt modelId="{0770F347-8423-4B7D-9C16-F4D232F415CE}" type="pres">
      <dgm:prSet presAssocID="{9358F588-7D57-4C27-BC64-3908188F137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1FEB4-E480-495D-B367-3CD6589F6A89}" type="pres">
      <dgm:prSet presAssocID="{9358F588-7D57-4C27-BC64-3908188F137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8450FD-7320-4D6A-AD6B-9A6A65E7BF45}" type="pres">
      <dgm:prSet presAssocID="{BA9C4D3A-30DC-48EF-8339-577F6E3289AF}" presName="sp" presStyleCnt="0"/>
      <dgm:spPr/>
    </dgm:pt>
    <dgm:pt modelId="{8A0C8DFA-DF19-483E-BAD2-1F334EC1C5EA}" type="pres">
      <dgm:prSet presAssocID="{54257E53-29D7-45FD-9F0D-CE8E21366E2E}" presName="composite" presStyleCnt="0"/>
      <dgm:spPr/>
    </dgm:pt>
    <dgm:pt modelId="{D418EA88-EBEF-4D4E-912C-7B94AA32B27B}" type="pres">
      <dgm:prSet presAssocID="{54257E53-29D7-45FD-9F0D-CE8E21366E2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45FAD0-937B-4EC5-818F-31E0DC5765EA}" type="pres">
      <dgm:prSet presAssocID="{54257E53-29D7-45FD-9F0D-CE8E21366E2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C16DD7-93E3-4F4E-A078-67BA5F4676E0}" type="presOf" srcId="{54257E53-29D7-45FD-9F0D-CE8E21366E2E}" destId="{D418EA88-EBEF-4D4E-912C-7B94AA32B27B}" srcOrd="0" destOrd="0" presId="urn:microsoft.com/office/officeart/2005/8/layout/chevron2"/>
    <dgm:cxn modelId="{E76ECA87-97F4-4A41-A3ED-3E6F24ED7EAF}" srcId="{CE00B2D9-6D10-4E3D-98ED-9D5E204CA392}" destId="{54257E53-29D7-45FD-9F0D-CE8E21366E2E}" srcOrd="2" destOrd="0" parTransId="{C1014145-E6FE-4E65-AB9F-99AB10EAAC82}" sibTransId="{5B1765D8-6CC5-4A4A-B021-0E802BE52286}"/>
    <dgm:cxn modelId="{B283B817-C9C1-4A2D-B394-D2ED3BC360EA}" srcId="{BB850921-6EA5-4CBF-A361-16C20BD1808A}" destId="{36B433BB-1C2C-49DF-B480-8F2900E04DA9}" srcOrd="2" destOrd="0" parTransId="{1004FB14-EEDC-47C3-8A72-64F8024EBFB1}" sibTransId="{A6A6B825-EC4C-486A-BA08-78A57BA1E863}"/>
    <dgm:cxn modelId="{FD80F69D-AE6A-4173-83A5-A2C86E990FB1}" type="presOf" srcId="{36B433BB-1C2C-49DF-B480-8F2900E04DA9}" destId="{74B81CF4-C17D-4435-B394-11BBE59293A3}" srcOrd="0" destOrd="2" presId="urn:microsoft.com/office/officeart/2005/8/layout/chevron2"/>
    <dgm:cxn modelId="{80C4C2F4-0ADC-49D6-8FEE-247636193B21}" type="presOf" srcId="{069EB356-C3EC-4187-ACEC-C8D818DFE9CD}" destId="{0545FAD0-937B-4EC5-818F-31E0DC5765EA}" srcOrd="0" destOrd="0" presId="urn:microsoft.com/office/officeart/2005/8/layout/chevron2"/>
    <dgm:cxn modelId="{7DC59FE8-34D0-43BA-990F-A1AFB4D6FA6B}" srcId="{CE00B2D9-6D10-4E3D-98ED-9D5E204CA392}" destId="{BB850921-6EA5-4CBF-A361-16C20BD1808A}" srcOrd="0" destOrd="0" parTransId="{F6E2326D-43DC-4901-B90D-E8BF7791EB19}" sibTransId="{A7B0E320-DDB0-4E1F-A251-76FA7EF382DC}"/>
    <dgm:cxn modelId="{032EA7DC-43B0-41DD-9CE5-DC28C1B73BB7}" type="presOf" srcId="{BB850921-6EA5-4CBF-A361-16C20BD1808A}" destId="{0C50C3E1-4F2A-4E68-922A-DA3B9DA3D380}" srcOrd="0" destOrd="0" presId="urn:microsoft.com/office/officeart/2005/8/layout/chevron2"/>
    <dgm:cxn modelId="{25F9DC5A-EB45-43C8-8471-1EACF329AA8D}" srcId="{54257E53-29D7-45FD-9F0D-CE8E21366E2E}" destId="{856A811F-220C-4758-A0FA-6EE989332D65}" srcOrd="1" destOrd="0" parTransId="{CC692D08-D014-4293-ABBE-F9E3CFFCD65C}" sibTransId="{A14C6D2E-68F1-4DDD-B4A2-2306EB147C4A}"/>
    <dgm:cxn modelId="{E8554EAD-8E58-438D-8037-DB633DE3F25A}" type="presOf" srcId="{9358F588-7D57-4C27-BC64-3908188F1375}" destId="{0770F347-8423-4B7D-9C16-F4D232F415CE}" srcOrd="0" destOrd="0" presId="urn:microsoft.com/office/officeart/2005/8/layout/chevron2"/>
    <dgm:cxn modelId="{D82C374F-01D6-4FAD-AF18-359CC108B783}" type="presOf" srcId="{44215CDC-64C8-490E-9F5F-92BA341E8D60}" destId="{5961FEB4-E480-495D-B367-3CD6589F6A89}" srcOrd="0" destOrd="3" presId="urn:microsoft.com/office/officeart/2005/8/layout/chevron2"/>
    <dgm:cxn modelId="{4D28AEFD-1FF6-4749-ACB8-8F1708CD9777}" srcId="{54257E53-29D7-45FD-9F0D-CE8E21366E2E}" destId="{069EB356-C3EC-4187-ACEC-C8D818DFE9CD}" srcOrd="0" destOrd="0" parTransId="{6207BB96-2148-4B7A-8EC7-732AB1C48F35}" sibTransId="{9F99FBF3-CBDD-485C-8474-0B0CEBF2A18F}"/>
    <dgm:cxn modelId="{4F26884B-9019-4978-B45B-63324B669032}" type="presOf" srcId="{15032E4A-85F0-490C-BFDF-402F3E1994CD}" destId="{5961FEB4-E480-495D-B367-3CD6589F6A89}" srcOrd="0" destOrd="2" presId="urn:microsoft.com/office/officeart/2005/8/layout/chevron2"/>
    <dgm:cxn modelId="{BC141F27-7DD2-4B3B-894D-BD60B259693C}" srcId="{9358F588-7D57-4C27-BC64-3908188F1375}" destId="{44215CDC-64C8-490E-9F5F-92BA341E8D60}" srcOrd="3" destOrd="0" parTransId="{493A5BFA-4A09-4FE0-A2EF-B956EE7D0424}" sibTransId="{5C6DF5A3-2BEB-474C-BFF3-19C4D84F70E4}"/>
    <dgm:cxn modelId="{C299B420-E641-4B90-B4C6-E788123F0FD6}" type="presOf" srcId="{FF76F1AB-DB7A-48BD-8AE1-5469483EB4AF}" destId="{5961FEB4-E480-495D-B367-3CD6589F6A89}" srcOrd="0" destOrd="0" presId="urn:microsoft.com/office/officeart/2005/8/layout/chevron2"/>
    <dgm:cxn modelId="{3E890039-6436-4FF8-A69B-22AF10A67EE8}" srcId="{9358F588-7D57-4C27-BC64-3908188F1375}" destId="{FF76F1AB-DB7A-48BD-8AE1-5469483EB4AF}" srcOrd="0" destOrd="0" parTransId="{B81B53BF-6847-465C-90B4-ED0ACA7A8705}" sibTransId="{71F7AC61-8DB6-4352-A693-245030BA91D5}"/>
    <dgm:cxn modelId="{9E27BD30-A2FD-460F-8D9A-50E5C1CF78C4}" srcId="{CE00B2D9-6D10-4E3D-98ED-9D5E204CA392}" destId="{9358F588-7D57-4C27-BC64-3908188F1375}" srcOrd="1" destOrd="0" parTransId="{CD570223-DD08-4357-82B8-8052D8CF0082}" sibTransId="{BA9C4D3A-30DC-48EF-8339-577F6E3289AF}"/>
    <dgm:cxn modelId="{E36C6F2A-D964-4B97-BD49-CDF2D5387791}" type="presOf" srcId="{1CE60968-CD8C-4743-9AD8-BC53F0236B69}" destId="{74B81CF4-C17D-4435-B394-11BBE59293A3}" srcOrd="0" destOrd="0" presId="urn:microsoft.com/office/officeart/2005/8/layout/chevron2"/>
    <dgm:cxn modelId="{DCA8C12A-3A49-4FB3-9DD8-EE65E63C2F7D}" type="presOf" srcId="{CE00B2D9-6D10-4E3D-98ED-9D5E204CA392}" destId="{C41ADF72-1B98-478E-A837-81D28A3B63CC}" srcOrd="0" destOrd="0" presId="urn:microsoft.com/office/officeart/2005/8/layout/chevron2"/>
    <dgm:cxn modelId="{36CC3665-F4CB-41E4-B25E-4F2C9D065DF1}" type="presOf" srcId="{856A811F-220C-4758-A0FA-6EE989332D65}" destId="{0545FAD0-937B-4EC5-818F-31E0DC5765EA}" srcOrd="0" destOrd="1" presId="urn:microsoft.com/office/officeart/2005/8/layout/chevron2"/>
    <dgm:cxn modelId="{375B68BC-BF39-4BAD-90D2-283BFEB48D2B}" srcId="{9358F588-7D57-4C27-BC64-3908188F1375}" destId="{15032E4A-85F0-490C-BFDF-402F3E1994CD}" srcOrd="2" destOrd="0" parTransId="{E6DCDFC1-BECE-463B-B85A-F69BFE517E47}" sibTransId="{E2306206-C3F6-424E-81F2-54451385870F}"/>
    <dgm:cxn modelId="{72C3EDA6-E0DA-4105-91C0-F57C524835A6}" type="presOf" srcId="{B83B3846-7031-48BE-9A69-44A08D5A7000}" destId="{74B81CF4-C17D-4435-B394-11BBE59293A3}" srcOrd="0" destOrd="1" presId="urn:microsoft.com/office/officeart/2005/8/layout/chevron2"/>
    <dgm:cxn modelId="{558A6C79-B25B-41FF-BC47-D97151166B76}" srcId="{9358F588-7D57-4C27-BC64-3908188F1375}" destId="{5770A1B7-5B46-4A1A-AD9F-DDEAE9A79C70}" srcOrd="1" destOrd="0" parTransId="{D7390A08-4D05-4CF2-9E16-7549FCD706FC}" sibTransId="{5A528A15-2FA0-434A-A154-F98D6141F96F}"/>
    <dgm:cxn modelId="{BC6BE56B-040A-4856-B60B-916BBC206520}" srcId="{BB850921-6EA5-4CBF-A361-16C20BD1808A}" destId="{B83B3846-7031-48BE-9A69-44A08D5A7000}" srcOrd="1" destOrd="0" parTransId="{7480A519-AE95-4446-9478-008F4DE68C61}" sibTransId="{79E2DE82-3624-4F67-A723-034C4DE0FD51}"/>
    <dgm:cxn modelId="{324E921D-6238-400F-AEA3-DCD938D7E927}" type="presOf" srcId="{5770A1B7-5B46-4A1A-AD9F-DDEAE9A79C70}" destId="{5961FEB4-E480-495D-B367-3CD6589F6A89}" srcOrd="0" destOrd="1" presId="urn:microsoft.com/office/officeart/2005/8/layout/chevron2"/>
    <dgm:cxn modelId="{D86314A7-005B-4D89-A698-43956D5F332F}" srcId="{BB850921-6EA5-4CBF-A361-16C20BD1808A}" destId="{1CE60968-CD8C-4743-9AD8-BC53F0236B69}" srcOrd="0" destOrd="0" parTransId="{4013BCE7-5D04-43A2-B568-BAA62F75DAF2}" sibTransId="{BEFDFF6F-6B54-4EBE-8E81-E79248E916AC}"/>
    <dgm:cxn modelId="{4DD1320B-1820-4399-BC8E-4F9B75E2B268}" type="presParOf" srcId="{C41ADF72-1B98-478E-A837-81D28A3B63CC}" destId="{29E56FC2-2768-44CB-A02A-4AC0ECE6D45C}" srcOrd="0" destOrd="0" presId="urn:microsoft.com/office/officeart/2005/8/layout/chevron2"/>
    <dgm:cxn modelId="{A9F93A3B-1DC0-4F72-AB9C-C8C582C038A4}" type="presParOf" srcId="{29E56FC2-2768-44CB-A02A-4AC0ECE6D45C}" destId="{0C50C3E1-4F2A-4E68-922A-DA3B9DA3D380}" srcOrd="0" destOrd="0" presId="urn:microsoft.com/office/officeart/2005/8/layout/chevron2"/>
    <dgm:cxn modelId="{1B550FEC-07AD-4891-97C2-BC93447A7D70}" type="presParOf" srcId="{29E56FC2-2768-44CB-A02A-4AC0ECE6D45C}" destId="{74B81CF4-C17D-4435-B394-11BBE59293A3}" srcOrd="1" destOrd="0" presId="urn:microsoft.com/office/officeart/2005/8/layout/chevron2"/>
    <dgm:cxn modelId="{168B7D49-DD17-4D0F-98F1-5DDDFB44818C}" type="presParOf" srcId="{C41ADF72-1B98-478E-A837-81D28A3B63CC}" destId="{D3EA951E-307A-4A1C-B365-1F9AB9E31052}" srcOrd="1" destOrd="0" presId="urn:microsoft.com/office/officeart/2005/8/layout/chevron2"/>
    <dgm:cxn modelId="{6B9190C4-A692-4FCC-8CEA-A473C7F9D5B5}" type="presParOf" srcId="{C41ADF72-1B98-478E-A837-81D28A3B63CC}" destId="{4BE8C57C-A988-4EBF-94CC-CB4678EEE1BC}" srcOrd="2" destOrd="0" presId="urn:microsoft.com/office/officeart/2005/8/layout/chevron2"/>
    <dgm:cxn modelId="{FEF6D5BF-77A6-4AF2-A0B9-C95EA64D7E09}" type="presParOf" srcId="{4BE8C57C-A988-4EBF-94CC-CB4678EEE1BC}" destId="{0770F347-8423-4B7D-9C16-F4D232F415CE}" srcOrd="0" destOrd="0" presId="urn:microsoft.com/office/officeart/2005/8/layout/chevron2"/>
    <dgm:cxn modelId="{B636DE1A-F50A-48CD-9E1A-8E7ED54072D2}" type="presParOf" srcId="{4BE8C57C-A988-4EBF-94CC-CB4678EEE1BC}" destId="{5961FEB4-E480-495D-B367-3CD6589F6A89}" srcOrd="1" destOrd="0" presId="urn:microsoft.com/office/officeart/2005/8/layout/chevron2"/>
    <dgm:cxn modelId="{98B8D70D-5972-49DB-B65C-7E7CC0829530}" type="presParOf" srcId="{C41ADF72-1B98-478E-A837-81D28A3B63CC}" destId="{C68450FD-7320-4D6A-AD6B-9A6A65E7BF45}" srcOrd="3" destOrd="0" presId="urn:microsoft.com/office/officeart/2005/8/layout/chevron2"/>
    <dgm:cxn modelId="{868E7616-9956-4D83-B370-7B1F8F7EF0F5}" type="presParOf" srcId="{C41ADF72-1B98-478E-A837-81D28A3B63CC}" destId="{8A0C8DFA-DF19-483E-BAD2-1F334EC1C5EA}" srcOrd="4" destOrd="0" presId="urn:microsoft.com/office/officeart/2005/8/layout/chevron2"/>
    <dgm:cxn modelId="{FA6DB0BB-F725-4AA7-861C-D24D947030FB}" type="presParOf" srcId="{8A0C8DFA-DF19-483E-BAD2-1F334EC1C5EA}" destId="{D418EA88-EBEF-4D4E-912C-7B94AA32B27B}" srcOrd="0" destOrd="0" presId="urn:microsoft.com/office/officeart/2005/8/layout/chevron2"/>
    <dgm:cxn modelId="{B5630D82-CD60-49FF-A09F-B455F5719498}" type="presParOf" srcId="{8A0C8DFA-DF19-483E-BAD2-1F334EC1C5EA}" destId="{0545FAD0-937B-4EC5-818F-31E0DC5765E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AC24C7-8D98-4E4F-953A-4364B94C97FC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8FE2DD-9481-4711-ABCC-C35F3A4A34E9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ОТРИЦАТЕЛЬНЫЕ  стороны объединения</a:t>
          </a:r>
          <a:endParaRPr lang="ru-RU" sz="1800" b="1" dirty="0">
            <a:solidFill>
              <a:schemeClr val="tx1"/>
            </a:solidFill>
          </a:endParaRPr>
        </a:p>
      </dgm:t>
    </dgm:pt>
    <dgm:pt modelId="{59C03754-823D-41ED-9880-BFFA47BA5419}" type="parTrans" cxnId="{4693E4CD-0106-4E7D-A3A6-EAF23952461A}">
      <dgm:prSet/>
      <dgm:spPr/>
      <dgm:t>
        <a:bodyPr/>
        <a:lstStyle/>
        <a:p>
          <a:endParaRPr lang="ru-RU"/>
        </a:p>
      </dgm:t>
    </dgm:pt>
    <dgm:pt modelId="{55135323-2FD2-4908-8484-3A4EE34F35DA}" type="sibTrans" cxnId="{4693E4CD-0106-4E7D-A3A6-EAF23952461A}">
      <dgm:prSet/>
      <dgm:spPr/>
      <dgm:t>
        <a:bodyPr/>
        <a:lstStyle/>
        <a:p>
          <a:endParaRPr lang="ru-RU"/>
        </a:p>
      </dgm:t>
    </dgm:pt>
    <dgm:pt modelId="{9B383694-486F-457D-B508-A643BF8FBFAE}">
      <dgm:prSet phldrT="[Текст]" custT="1"/>
      <dgm:spPr/>
      <dgm:t>
        <a:bodyPr/>
        <a:lstStyle/>
        <a:p>
          <a:r>
            <a:rPr lang="ru-RU" sz="1600" dirty="0" smtClean="0"/>
            <a:t>Социальные аспекты</a:t>
          </a:r>
          <a:endParaRPr lang="ru-RU" sz="1600" dirty="0"/>
        </a:p>
      </dgm:t>
    </dgm:pt>
    <dgm:pt modelId="{B6F3D171-8829-46D4-AC1B-7705B3F51B58}" type="parTrans" cxnId="{6157E5E4-3B21-45FD-8842-702B3DDBE616}">
      <dgm:prSet/>
      <dgm:spPr/>
      <dgm:t>
        <a:bodyPr/>
        <a:lstStyle/>
        <a:p>
          <a:endParaRPr lang="ru-RU"/>
        </a:p>
      </dgm:t>
    </dgm:pt>
    <dgm:pt modelId="{871910CB-D63C-4288-99A9-45EF2EE3CA05}" type="sibTrans" cxnId="{6157E5E4-3B21-45FD-8842-702B3DDBE616}">
      <dgm:prSet/>
      <dgm:spPr/>
      <dgm:t>
        <a:bodyPr/>
        <a:lstStyle/>
        <a:p>
          <a:endParaRPr lang="ru-RU"/>
        </a:p>
      </dgm:t>
    </dgm:pt>
    <dgm:pt modelId="{54648DF6-1CCF-418A-A51E-AC6DF02AC9CE}">
      <dgm:prSet phldrT="[Текст]" custT="1"/>
      <dgm:spPr/>
      <dgm:t>
        <a:bodyPr/>
        <a:lstStyle/>
        <a:p>
          <a:r>
            <a:rPr lang="ru-RU" sz="1600" dirty="0" smtClean="0"/>
            <a:t>Противостояние медицинских работников</a:t>
          </a:r>
          <a:endParaRPr lang="ru-RU" sz="1600" dirty="0"/>
        </a:p>
      </dgm:t>
    </dgm:pt>
    <dgm:pt modelId="{A27A93F5-C6B2-4A21-ADD5-71CEDC75F7CD}" type="parTrans" cxnId="{5728E91D-9971-438D-88B1-08A175F0F087}">
      <dgm:prSet/>
      <dgm:spPr/>
      <dgm:t>
        <a:bodyPr/>
        <a:lstStyle/>
        <a:p>
          <a:endParaRPr lang="ru-RU"/>
        </a:p>
      </dgm:t>
    </dgm:pt>
    <dgm:pt modelId="{AA3D918F-385B-4D59-9CC9-4BE7EA1BFD06}" type="sibTrans" cxnId="{5728E91D-9971-438D-88B1-08A175F0F087}">
      <dgm:prSet/>
      <dgm:spPr/>
      <dgm:t>
        <a:bodyPr/>
        <a:lstStyle/>
        <a:p>
          <a:endParaRPr lang="ru-RU"/>
        </a:p>
      </dgm:t>
    </dgm:pt>
    <dgm:pt modelId="{9BFE253F-8B0A-4F14-B8EE-F64717E928A9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ПОЛОЖИТЕЛЬНЫЕ </a:t>
          </a:r>
          <a:br>
            <a:rPr lang="ru-RU" sz="1800" b="1" dirty="0" smtClean="0">
              <a:solidFill>
                <a:srgbClr val="C00000"/>
              </a:solidFill>
            </a:rPr>
          </a:br>
          <a:r>
            <a:rPr lang="ru-RU" sz="1800" b="1" dirty="0" smtClean="0">
              <a:solidFill>
                <a:srgbClr val="C00000"/>
              </a:solidFill>
            </a:rPr>
            <a:t>стороны объединения</a:t>
          </a:r>
          <a:endParaRPr lang="ru-RU" sz="1800" b="1" dirty="0">
            <a:solidFill>
              <a:srgbClr val="C00000"/>
            </a:solidFill>
          </a:endParaRPr>
        </a:p>
      </dgm:t>
    </dgm:pt>
    <dgm:pt modelId="{798CD25B-4274-4AF7-9ACB-6775835863DF}" type="parTrans" cxnId="{DE810098-2E63-4D37-A57D-1D1E232411D8}">
      <dgm:prSet/>
      <dgm:spPr/>
      <dgm:t>
        <a:bodyPr/>
        <a:lstStyle/>
        <a:p>
          <a:endParaRPr lang="ru-RU"/>
        </a:p>
      </dgm:t>
    </dgm:pt>
    <dgm:pt modelId="{BA24ED93-4E6C-4997-AAA9-9F287245A5FE}" type="sibTrans" cxnId="{DE810098-2E63-4D37-A57D-1D1E232411D8}">
      <dgm:prSet/>
      <dgm:spPr/>
      <dgm:t>
        <a:bodyPr/>
        <a:lstStyle/>
        <a:p>
          <a:endParaRPr lang="ru-RU"/>
        </a:p>
      </dgm:t>
    </dgm:pt>
    <dgm:pt modelId="{4448A233-FA67-47F3-A180-9956103895E4}">
      <dgm:prSet phldrT="[Текст]" custT="1"/>
      <dgm:spPr>
        <a:solidFill>
          <a:schemeClr val="tx1">
            <a:alpha val="90000"/>
          </a:schemeClr>
        </a:solidFill>
      </dgm:spPr>
      <dgm:t>
        <a:bodyPr/>
        <a:lstStyle/>
        <a:p>
          <a:pPr algn="l"/>
          <a:r>
            <a:rPr lang="ru-RU" sz="1600" dirty="0" smtClean="0"/>
            <a:t>Рациональное использование кадрового потенциала</a:t>
          </a:r>
        </a:p>
        <a:p>
          <a:pPr algn="l"/>
          <a:r>
            <a:rPr lang="ru-RU" sz="1600" dirty="0" smtClean="0"/>
            <a:t>Рациональное использование зданий и сооружений (освобождение)</a:t>
          </a:r>
        </a:p>
        <a:p>
          <a:pPr algn="l"/>
          <a:r>
            <a:rPr lang="ru-RU" sz="1600" dirty="0" smtClean="0"/>
            <a:t>Уменьшение численности административно-управленческого персонала в 2 раза</a:t>
          </a:r>
          <a:endParaRPr lang="ru-RU" sz="1600" dirty="0"/>
        </a:p>
      </dgm:t>
    </dgm:pt>
    <dgm:pt modelId="{76184599-20B0-45AC-B703-4B95552B0749}" type="parTrans" cxnId="{CFEC6494-CD3B-4C7C-8788-F6263975733B}">
      <dgm:prSet/>
      <dgm:spPr/>
      <dgm:t>
        <a:bodyPr/>
        <a:lstStyle/>
        <a:p>
          <a:endParaRPr lang="ru-RU"/>
        </a:p>
      </dgm:t>
    </dgm:pt>
    <dgm:pt modelId="{EBE1A3E7-67C6-40EA-A412-5F03C2B4A0EC}" type="sibTrans" cxnId="{CFEC6494-CD3B-4C7C-8788-F6263975733B}">
      <dgm:prSet/>
      <dgm:spPr/>
      <dgm:t>
        <a:bodyPr/>
        <a:lstStyle/>
        <a:p>
          <a:endParaRPr lang="ru-RU"/>
        </a:p>
      </dgm:t>
    </dgm:pt>
    <dgm:pt modelId="{20E4C30A-2DF6-46DF-8BC7-A3CC777AB32C}">
      <dgm:prSet phldrT="[Текст]" custT="1"/>
      <dgm:spPr>
        <a:solidFill>
          <a:schemeClr val="tx1">
            <a:alpha val="90000"/>
          </a:schemeClr>
        </a:solidFill>
      </dgm:spPr>
      <dgm:t>
        <a:bodyPr/>
        <a:lstStyle/>
        <a:p>
          <a:pPr algn="l"/>
          <a:r>
            <a:rPr lang="ru-RU" sz="1600" dirty="0" smtClean="0"/>
            <a:t>Создание единой клинико-диагностической лаборатории</a:t>
          </a:r>
        </a:p>
        <a:p>
          <a:pPr algn="l"/>
          <a:r>
            <a:rPr lang="ru-RU" sz="1600" dirty="0" smtClean="0"/>
            <a:t>Ликвидация дублирующих служб</a:t>
          </a:r>
        </a:p>
        <a:p>
          <a:pPr algn="l"/>
          <a:r>
            <a:rPr lang="ru-RU" sz="1600" dirty="0" smtClean="0"/>
            <a:t>Создание единой  службы закупок</a:t>
          </a:r>
        </a:p>
        <a:p>
          <a:pPr algn="l"/>
          <a:r>
            <a:rPr lang="ru-RU" sz="1600" dirty="0" smtClean="0"/>
            <a:t>Рациональное использование расходных материалов, медикаментов</a:t>
          </a:r>
        </a:p>
        <a:p>
          <a:pPr algn="l"/>
          <a:r>
            <a:rPr lang="ru-RU" sz="1600" dirty="0" smtClean="0"/>
            <a:t>Создание единого центра амбулаторной хирургии</a:t>
          </a:r>
        </a:p>
        <a:p>
          <a:pPr algn="l"/>
          <a:r>
            <a:rPr lang="ru-RU" sz="1600" dirty="0" smtClean="0"/>
            <a:t>Рациональное использование финансовых ресурсов</a:t>
          </a:r>
        </a:p>
        <a:p>
          <a:pPr algn="l"/>
          <a:r>
            <a:rPr lang="ru-RU" sz="1600" dirty="0" smtClean="0"/>
            <a:t>Достоверность статистических данных</a:t>
          </a:r>
        </a:p>
        <a:p>
          <a:pPr algn="l"/>
          <a:r>
            <a:rPr lang="ru-RU" sz="1600" dirty="0" smtClean="0"/>
            <a:t>Управление качеством оказания медицинской помощи</a:t>
          </a:r>
        </a:p>
        <a:p>
          <a:pPr algn="l"/>
          <a:r>
            <a:rPr lang="ru-RU" sz="1600" dirty="0" smtClean="0"/>
            <a:t>Координация управления ЛПУ</a:t>
          </a:r>
        </a:p>
        <a:p>
          <a:pPr algn="l"/>
          <a:r>
            <a:rPr lang="ru-RU" sz="1600" dirty="0" smtClean="0"/>
            <a:t>Рациональное распределение населения</a:t>
          </a:r>
          <a:endParaRPr lang="ru-RU" sz="1600" dirty="0"/>
        </a:p>
      </dgm:t>
    </dgm:pt>
    <dgm:pt modelId="{9764F539-D150-45A4-87A5-C7419B59B820}" type="parTrans" cxnId="{38E63AC7-200F-4A73-9540-911DA9381E78}">
      <dgm:prSet/>
      <dgm:spPr/>
      <dgm:t>
        <a:bodyPr/>
        <a:lstStyle/>
        <a:p>
          <a:endParaRPr lang="ru-RU"/>
        </a:p>
      </dgm:t>
    </dgm:pt>
    <dgm:pt modelId="{828E5C22-D5A1-4C37-A781-F475CF7D7238}" type="sibTrans" cxnId="{38E63AC7-200F-4A73-9540-911DA9381E78}">
      <dgm:prSet/>
      <dgm:spPr/>
      <dgm:t>
        <a:bodyPr/>
        <a:lstStyle/>
        <a:p>
          <a:endParaRPr lang="ru-RU"/>
        </a:p>
      </dgm:t>
    </dgm:pt>
    <dgm:pt modelId="{649C7284-8835-46D5-ADE1-68FF5DF83797}" type="pres">
      <dgm:prSet presAssocID="{C2AC24C7-8D98-4E4F-953A-4364B94C97F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0F19903-A7E8-486F-B099-F6210A24E525}" type="pres">
      <dgm:prSet presAssocID="{C68FE2DD-9481-4711-ABCC-C35F3A4A34E9}" presName="root" presStyleCnt="0"/>
      <dgm:spPr/>
    </dgm:pt>
    <dgm:pt modelId="{A070A9EE-0CFC-4A33-AB59-2474A9F890DA}" type="pres">
      <dgm:prSet presAssocID="{C68FE2DD-9481-4711-ABCC-C35F3A4A34E9}" presName="rootComposite" presStyleCnt="0"/>
      <dgm:spPr/>
    </dgm:pt>
    <dgm:pt modelId="{FFD2B2F6-6E50-4139-9304-9B894BCE6CF3}" type="pres">
      <dgm:prSet presAssocID="{C68FE2DD-9481-4711-ABCC-C35F3A4A34E9}" presName="rootText" presStyleLbl="node1" presStyleIdx="0" presStyleCnt="2" custScaleX="144166" custScaleY="146508" custLinFactNeighborX="-59" custLinFactNeighborY="-20464"/>
      <dgm:spPr/>
      <dgm:t>
        <a:bodyPr/>
        <a:lstStyle/>
        <a:p>
          <a:endParaRPr lang="ru-RU"/>
        </a:p>
      </dgm:t>
    </dgm:pt>
    <dgm:pt modelId="{FED7376D-6A2D-4A3A-BA2F-96CCD23F0A28}" type="pres">
      <dgm:prSet presAssocID="{C68FE2DD-9481-4711-ABCC-C35F3A4A34E9}" presName="rootConnector" presStyleLbl="node1" presStyleIdx="0" presStyleCnt="2"/>
      <dgm:spPr/>
      <dgm:t>
        <a:bodyPr/>
        <a:lstStyle/>
        <a:p>
          <a:endParaRPr lang="ru-RU"/>
        </a:p>
      </dgm:t>
    </dgm:pt>
    <dgm:pt modelId="{15E9439A-0720-4CD2-800B-656791BBCE70}" type="pres">
      <dgm:prSet presAssocID="{C68FE2DD-9481-4711-ABCC-C35F3A4A34E9}" presName="childShape" presStyleCnt="0"/>
      <dgm:spPr/>
    </dgm:pt>
    <dgm:pt modelId="{10AE591B-C6E8-4C0F-A068-A3DD9D77EAD5}" type="pres">
      <dgm:prSet presAssocID="{B6F3D171-8829-46D4-AC1B-7705B3F51B58}" presName="Name13" presStyleLbl="parChTrans1D2" presStyleIdx="0" presStyleCnt="4"/>
      <dgm:spPr/>
      <dgm:t>
        <a:bodyPr/>
        <a:lstStyle/>
        <a:p>
          <a:endParaRPr lang="ru-RU"/>
        </a:p>
      </dgm:t>
    </dgm:pt>
    <dgm:pt modelId="{0A5D4D17-3710-4133-8CAD-A09B06FC4C00}" type="pres">
      <dgm:prSet presAssocID="{9B383694-486F-457D-B508-A643BF8FBFAE}" presName="childText" presStyleLbl="bgAcc1" presStyleIdx="0" presStyleCnt="4" custScaleX="124444" custLinFactNeighborX="-2235" custLinFactNeighborY="1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346BA4-7221-4CDB-9CCB-626E5260CA69}" type="pres">
      <dgm:prSet presAssocID="{A27A93F5-C6B2-4A21-ADD5-71CEDC75F7CD}" presName="Name13" presStyleLbl="parChTrans1D2" presStyleIdx="1" presStyleCnt="4"/>
      <dgm:spPr/>
      <dgm:t>
        <a:bodyPr/>
        <a:lstStyle/>
        <a:p>
          <a:endParaRPr lang="ru-RU"/>
        </a:p>
      </dgm:t>
    </dgm:pt>
    <dgm:pt modelId="{878B266D-B8DE-4FAE-ABD8-CF312E19EF6B}" type="pres">
      <dgm:prSet presAssocID="{54648DF6-1CCF-418A-A51E-AC6DF02AC9CE}" presName="childText" presStyleLbl="bgAcc1" presStyleIdx="1" presStyleCnt="4" custScaleX="173890" custScaleY="146147" custLinFactNeighborX="-2235" custLinFactNeighborY="278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361DC4-ADD5-4352-BFE3-4D82229E65AD}" type="pres">
      <dgm:prSet presAssocID="{9BFE253F-8B0A-4F14-B8EE-F64717E928A9}" presName="root" presStyleCnt="0"/>
      <dgm:spPr/>
    </dgm:pt>
    <dgm:pt modelId="{77B3B9C2-C8F8-483A-AF01-08AEEC4CB458}" type="pres">
      <dgm:prSet presAssocID="{9BFE253F-8B0A-4F14-B8EE-F64717E928A9}" presName="rootComposite" presStyleCnt="0"/>
      <dgm:spPr/>
    </dgm:pt>
    <dgm:pt modelId="{49C1F256-B1F8-48B2-A8EB-F9395F2053BC}" type="pres">
      <dgm:prSet presAssocID="{9BFE253F-8B0A-4F14-B8EE-F64717E928A9}" presName="rootText" presStyleLbl="node1" presStyleIdx="1" presStyleCnt="2" custScaleX="211094" custScaleY="104670" custLinFactNeighborX="-8476" custLinFactNeighborY="-20464"/>
      <dgm:spPr/>
      <dgm:t>
        <a:bodyPr/>
        <a:lstStyle/>
        <a:p>
          <a:endParaRPr lang="ru-RU"/>
        </a:p>
      </dgm:t>
    </dgm:pt>
    <dgm:pt modelId="{F4F6CE8B-7E78-4AFC-A44A-3AF2A5A396B0}" type="pres">
      <dgm:prSet presAssocID="{9BFE253F-8B0A-4F14-B8EE-F64717E928A9}" presName="rootConnector" presStyleLbl="node1" presStyleIdx="1" presStyleCnt="2"/>
      <dgm:spPr/>
      <dgm:t>
        <a:bodyPr/>
        <a:lstStyle/>
        <a:p>
          <a:endParaRPr lang="ru-RU"/>
        </a:p>
      </dgm:t>
    </dgm:pt>
    <dgm:pt modelId="{E6794382-FECB-4058-9E46-E9DA54C3F3EF}" type="pres">
      <dgm:prSet presAssocID="{9BFE253F-8B0A-4F14-B8EE-F64717E928A9}" presName="childShape" presStyleCnt="0"/>
      <dgm:spPr/>
    </dgm:pt>
    <dgm:pt modelId="{0AF17C17-1D91-4210-989F-839BAFA62CAC}" type="pres">
      <dgm:prSet presAssocID="{76184599-20B0-45AC-B703-4B95552B0749}" presName="Name13" presStyleLbl="parChTrans1D2" presStyleIdx="2" presStyleCnt="4"/>
      <dgm:spPr/>
      <dgm:t>
        <a:bodyPr/>
        <a:lstStyle/>
        <a:p>
          <a:endParaRPr lang="ru-RU"/>
        </a:p>
      </dgm:t>
    </dgm:pt>
    <dgm:pt modelId="{7A5F617D-74A4-444B-83CA-94DBBB51893A}" type="pres">
      <dgm:prSet presAssocID="{4448A233-FA67-47F3-A180-9956103895E4}" presName="childText" presStyleLbl="bgAcc1" presStyleIdx="2" presStyleCnt="4" custScaleX="504278" custScaleY="201497" custLinFactNeighborX="-16061" custLinFactNeighborY="-155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E04BE-5AC9-455B-82DB-EA30ADA07547}" type="pres">
      <dgm:prSet presAssocID="{9764F539-D150-45A4-87A5-C7419B59B820}" presName="Name13" presStyleLbl="parChTrans1D2" presStyleIdx="3" presStyleCnt="4"/>
      <dgm:spPr/>
      <dgm:t>
        <a:bodyPr/>
        <a:lstStyle/>
        <a:p>
          <a:endParaRPr lang="ru-RU"/>
        </a:p>
      </dgm:t>
    </dgm:pt>
    <dgm:pt modelId="{C0638AD4-64C4-4272-A5FB-EBA580BE01D9}" type="pres">
      <dgm:prSet presAssocID="{20E4C30A-2DF6-46DF-8BC7-A3CC777AB32C}" presName="childText" presStyleLbl="bgAcc1" presStyleIdx="3" presStyleCnt="4" custScaleX="549112" custScaleY="499024" custLinFactNeighborX="324" custLinFactNeighborY="63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E9353C-5C5B-40F0-8D9A-266EF08A8132}" type="presOf" srcId="{A27A93F5-C6B2-4A21-ADD5-71CEDC75F7CD}" destId="{CB346BA4-7221-4CDB-9CCB-626E5260CA69}" srcOrd="0" destOrd="0" presId="urn:microsoft.com/office/officeart/2005/8/layout/hierarchy3"/>
    <dgm:cxn modelId="{5D74D71E-3B07-409F-83AF-860DC9238B44}" type="presOf" srcId="{B6F3D171-8829-46D4-AC1B-7705B3F51B58}" destId="{10AE591B-C6E8-4C0F-A068-A3DD9D77EAD5}" srcOrd="0" destOrd="0" presId="urn:microsoft.com/office/officeart/2005/8/layout/hierarchy3"/>
    <dgm:cxn modelId="{CFEC6494-CD3B-4C7C-8788-F6263975733B}" srcId="{9BFE253F-8B0A-4F14-B8EE-F64717E928A9}" destId="{4448A233-FA67-47F3-A180-9956103895E4}" srcOrd="0" destOrd="0" parTransId="{76184599-20B0-45AC-B703-4B95552B0749}" sibTransId="{EBE1A3E7-67C6-40EA-A412-5F03C2B4A0EC}"/>
    <dgm:cxn modelId="{DE810098-2E63-4D37-A57D-1D1E232411D8}" srcId="{C2AC24C7-8D98-4E4F-953A-4364B94C97FC}" destId="{9BFE253F-8B0A-4F14-B8EE-F64717E928A9}" srcOrd="1" destOrd="0" parTransId="{798CD25B-4274-4AF7-9ACB-6775835863DF}" sibTransId="{BA24ED93-4E6C-4997-AAA9-9F287245A5FE}"/>
    <dgm:cxn modelId="{7CDD6392-DEFA-4BB6-BF87-ED84756FFDC3}" type="presOf" srcId="{76184599-20B0-45AC-B703-4B95552B0749}" destId="{0AF17C17-1D91-4210-989F-839BAFA62CAC}" srcOrd="0" destOrd="0" presId="urn:microsoft.com/office/officeart/2005/8/layout/hierarchy3"/>
    <dgm:cxn modelId="{5171C1D0-146F-429E-813B-937DCFB33180}" type="presOf" srcId="{9BFE253F-8B0A-4F14-B8EE-F64717E928A9}" destId="{49C1F256-B1F8-48B2-A8EB-F9395F2053BC}" srcOrd="0" destOrd="0" presId="urn:microsoft.com/office/officeart/2005/8/layout/hierarchy3"/>
    <dgm:cxn modelId="{9BF35413-80C2-450F-8C83-67A48C7D8C33}" type="presOf" srcId="{C68FE2DD-9481-4711-ABCC-C35F3A4A34E9}" destId="{FFD2B2F6-6E50-4139-9304-9B894BCE6CF3}" srcOrd="0" destOrd="0" presId="urn:microsoft.com/office/officeart/2005/8/layout/hierarchy3"/>
    <dgm:cxn modelId="{C3EEED96-E422-4075-928E-A36A284A895A}" type="presOf" srcId="{C2AC24C7-8D98-4E4F-953A-4364B94C97FC}" destId="{649C7284-8835-46D5-ADE1-68FF5DF83797}" srcOrd="0" destOrd="0" presId="urn:microsoft.com/office/officeart/2005/8/layout/hierarchy3"/>
    <dgm:cxn modelId="{5728E91D-9971-438D-88B1-08A175F0F087}" srcId="{C68FE2DD-9481-4711-ABCC-C35F3A4A34E9}" destId="{54648DF6-1CCF-418A-A51E-AC6DF02AC9CE}" srcOrd="1" destOrd="0" parTransId="{A27A93F5-C6B2-4A21-ADD5-71CEDC75F7CD}" sibTransId="{AA3D918F-385B-4D59-9CC9-4BE7EA1BFD06}"/>
    <dgm:cxn modelId="{27524AC1-A0F7-432A-AE7E-6F18F22CFC96}" type="presOf" srcId="{C68FE2DD-9481-4711-ABCC-C35F3A4A34E9}" destId="{FED7376D-6A2D-4A3A-BA2F-96CCD23F0A28}" srcOrd="1" destOrd="0" presId="urn:microsoft.com/office/officeart/2005/8/layout/hierarchy3"/>
    <dgm:cxn modelId="{D20A71FB-F888-4348-92D0-844B7F7CAA79}" type="presOf" srcId="{20E4C30A-2DF6-46DF-8BC7-A3CC777AB32C}" destId="{C0638AD4-64C4-4272-A5FB-EBA580BE01D9}" srcOrd="0" destOrd="0" presId="urn:microsoft.com/office/officeart/2005/8/layout/hierarchy3"/>
    <dgm:cxn modelId="{27F6516F-E418-4117-A3EC-568416BE18DF}" type="presOf" srcId="{9764F539-D150-45A4-87A5-C7419B59B820}" destId="{650E04BE-5AC9-455B-82DB-EA30ADA07547}" srcOrd="0" destOrd="0" presId="urn:microsoft.com/office/officeart/2005/8/layout/hierarchy3"/>
    <dgm:cxn modelId="{6741CCB5-FFED-4467-8B65-4D1C29EF2D33}" type="presOf" srcId="{9B383694-486F-457D-B508-A643BF8FBFAE}" destId="{0A5D4D17-3710-4133-8CAD-A09B06FC4C00}" srcOrd="0" destOrd="0" presId="urn:microsoft.com/office/officeart/2005/8/layout/hierarchy3"/>
    <dgm:cxn modelId="{7DDDB7D2-EB73-455F-BC52-4404104F72A2}" type="presOf" srcId="{4448A233-FA67-47F3-A180-9956103895E4}" destId="{7A5F617D-74A4-444B-83CA-94DBBB51893A}" srcOrd="0" destOrd="0" presId="urn:microsoft.com/office/officeart/2005/8/layout/hierarchy3"/>
    <dgm:cxn modelId="{6157E5E4-3B21-45FD-8842-702B3DDBE616}" srcId="{C68FE2DD-9481-4711-ABCC-C35F3A4A34E9}" destId="{9B383694-486F-457D-B508-A643BF8FBFAE}" srcOrd="0" destOrd="0" parTransId="{B6F3D171-8829-46D4-AC1B-7705B3F51B58}" sibTransId="{871910CB-D63C-4288-99A9-45EF2EE3CA05}"/>
    <dgm:cxn modelId="{32CF0EE9-D6E2-4F88-A8AF-F245A448B849}" type="presOf" srcId="{54648DF6-1CCF-418A-A51E-AC6DF02AC9CE}" destId="{878B266D-B8DE-4FAE-ABD8-CF312E19EF6B}" srcOrd="0" destOrd="0" presId="urn:microsoft.com/office/officeart/2005/8/layout/hierarchy3"/>
    <dgm:cxn modelId="{75E2EB94-6FE5-4AEC-9985-24B7941CA6FC}" type="presOf" srcId="{9BFE253F-8B0A-4F14-B8EE-F64717E928A9}" destId="{F4F6CE8B-7E78-4AFC-A44A-3AF2A5A396B0}" srcOrd="1" destOrd="0" presId="urn:microsoft.com/office/officeart/2005/8/layout/hierarchy3"/>
    <dgm:cxn modelId="{4693E4CD-0106-4E7D-A3A6-EAF23952461A}" srcId="{C2AC24C7-8D98-4E4F-953A-4364B94C97FC}" destId="{C68FE2DD-9481-4711-ABCC-C35F3A4A34E9}" srcOrd="0" destOrd="0" parTransId="{59C03754-823D-41ED-9880-BFFA47BA5419}" sibTransId="{55135323-2FD2-4908-8484-3A4EE34F35DA}"/>
    <dgm:cxn modelId="{38E63AC7-200F-4A73-9540-911DA9381E78}" srcId="{9BFE253F-8B0A-4F14-B8EE-F64717E928A9}" destId="{20E4C30A-2DF6-46DF-8BC7-A3CC777AB32C}" srcOrd="1" destOrd="0" parTransId="{9764F539-D150-45A4-87A5-C7419B59B820}" sibTransId="{828E5C22-D5A1-4C37-A781-F475CF7D7238}"/>
    <dgm:cxn modelId="{BE67EA1B-52D1-4F96-9FDD-92649AE6554D}" type="presParOf" srcId="{649C7284-8835-46D5-ADE1-68FF5DF83797}" destId="{F0F19903-A7E8-486F-B099-F6210A24E525}" srcOrd="0" destOrd="0" presId="urn:microsoft.com/office/officeart/2005/8/layout/hierarchy3"/>
    <dgm:cxn modelId="{D6BF76DA-6435-413C-8683-75196BE2F6DB}" type="presParOf" srcId="{F0F19903-A7E8-486F-B099-F6210A24E525}" destId="{A070A9EE-0CFC-4A33-AB59-2474A9F890DA}" srcOrd="0" destOrd="0" presId="urn:microsoft.com/office/officeart/2005/8/layout/hierarchy3"/>
    <dgm:cxn modelId="{697CC2B0-CF91-485E-9F7D-10DD9A8F24DB}" type="presParOf" srcId="{A070A9EE-0CFC-4A33-AB59-2474A9F890DA}" destId="{FFD2B2F6-6E50-4139-9304-9B894BCE6CF3}" srcOrd="0" destOrd="0" presId="urn:microsoft.com/office/officeart/2005/8/layout/hierarchy3"/>
    <dgm:cxn modelId="{A90A70F5-764F-405A-8285-AF3C6711CB29}" type="presParOf" srcId="{A070A9EE-0CFC-4A33-AB59-2474A9F890DA}" destId="{FED7376D-6A2D-4A3A-BA2F-96CCD23F0A28}" srcOrd="1" destOrd="0" presId="urn:microsoft.com/office/officeart/2005/8/layout/hierarchy3"/>
    <dgm:cxn modelId="{C7B0CE21-162F-4494-B934-BCD0285F26DA}" type="presParOf" srcId="{F0F19903-A7E8-486F-B099-F6210A24E525}" destId="{15E9439A-0720-4CD2-800B-656791BBCE70}" srcOrd="1" destOrd="0" presId="urn:microsoft.com/office/officeart/2005/8/layout/hierarchy3"/>
    <dgm:cxn modelId="{4EB04317-B2A9-4965-9227-D7C0D5305717}" type="presParOf" srcId="{15E9439A-0720-4CD2-800B-656791BBCE70}" destId="{10AE591B-C6E8-4C0F-A068-A3DD9D77EAD5}" srcOrd="0" destOrd="0" presId="urn:microsoft.com/office/officeart/2005/8/layout/hierarchy3"/>
    <dgm:cxn modelId="{D3F50D09-5BD0-4272-8353-9E67727377A7}" type="presParOf" srcId="{15E9439A-0720-4CD2-800B-656791BBCE70}" destId="{0A5D4D17-3710-4133-8CAD-A09B06FC4C00}" srcOrd="1" destOrd="0" presId="urn:microsoft.com/office/officeart/2005/8/layout/hierarchy3"/>
    <dgm:cxn modelId="{65DBE3C1-AFF1-4E55-9909-39E736B74ABD}" type="presParOf" srcId="{15E9439A-0720-4CD2-800B-656791BBCE70}" destId="{CB346BA4-7221-4CDB-9CCB-626E5260CA69}" srcOrd="2" destOrd="0" presId="urn:microsoft.com/office/officeart/2005/8/layout/hierarchy3"/>
    <dgm:cxn modelId="{706EBD26-1D81-4BA0-8A5F-A29CBEF683FE}" type="presParOf" srcId="{15E9439A-0720-4CD2-800B-656791BBCE70}" destId="{878B266D-B8DE-4FAE-ABD8-CF312E19EF6B}" srcOrd="3" destOrd="0" presId="urn:microsoft.com/office/officeart/2005/8/layout/hierarchy3"/>
    <dgm:cxn modelId="{ADC43C0E-CBD5-4C54-974C-A4C3BBEEB6F9}" type="presParOf" srcId="{649C7284-8835-46D5-ADE1-68FF5DF83797}" destId="{AD361DC4-ADD5-4352-BFE3-4D82229E65AD}" srcOrd="1" destOrd="0" presId="urn:microsoft.com/office/officeart/2005/8/layout/hierarchy3"/>
    <dgm:cxn modelId="{BCF64A4D-08DE-4249-8F4F-33EADDACF214}" type="presParOf" srcId="{AD361DC4-ADD5-4352-BFE3-4D82229E65AD}" destId="{77B3B9C2-C8F8-483A-AF01-08AEEC4CB458}" srcOrd="0" destOrd="0" presId="urn:microsoft.com/office/officeart/2005/8/layout/hierarchy3"/>
    <dgm:cxn modelId="{01564152-BD11-47BC-BE6D-B9B00C7FB72C}" type="presParOf" srcId="{77B3B9C2-C8F8-483A-AF01-08AEEC4CB458}" destId="{49C1F256-B1F8-48B2-A8EB-F9395F2053BC}" srcOrd="0" destOrd="0" presId="urn:microsoft.com/office/officeart/2005/8/layout/hierarchy3"/>
    <dgm:cxn modelId="{7026F363-E08E-4130-B2B9-F3F5DEF35817}" type="presParOf" srcId="{77B3B9C2-C8F8-483A-AF01-08AEEC4CB458}" destId="{F4F6CE8B-7E78-4AFC-A44A-3AF2A5A396B0}" srcOrd="1" destOrd="0" presId="urn:microsoft.com/office/officeart/2005/8/layout/hierarchy3"/>
    <dgm:cxn modelId="{7F79B1F1-6EF3-4835-9A4D-5BDED38FAC0E}" type="presParOf" srcId="{AD361DC4-ADD5-4352-BFE3-4D82229E65AD}" destId="{E6794382-FECB-4058-9E46-E9DA54C3F3EF}" srcOrd="1" destOrd="0" presId="urn:microsoft.com/office/officeart/2005/8/layout/hierarchy3"/>
    <dgm:cxn modelId="{0AE646E4-A53D-45CA-83E5-9F2A11643B29}" type="presParOf" srcId="{E6794382-FECB-4058-9E46-E9DA54C3F3EF}" destId="{0AF17C17-1D91-4210-989F-839BAFA62CAC}" srcOrd="0" destOrd="0" presId="urn:microsoft.com/office/officeart/2005/8/layout/hierarchy3"/>
    <dgm:cxn modelId="{09096793-E08D-469F-9931-8ECAC801D411}" type="presParOf" srcId="{E6794382-FECB-4058-9E46-E9DA54C3F3EF}" destId="{7A5F617D-74A4-444B-83CA-94DBBB51893A}" srcOrd="1" destOrd="0" presId="urn:microsoft.com/office/officeart/2005/8/layout/hierarchy3"/>
    <dgm:cxn modelId="{A16ADE8A-1E4A-4C97-93A5-5FF0924EB797}" type="presParOf" srcId="{E6794382-FECB-4058-9E46-E9DA54C3F3EF}" destId="{650E04BE-5AC9-455B-82DB-EA30ADA07547}" srcOrd="2" destOrd="0" presId="urn:microsoft.com/office/officeart/2005/8/layout/hierarchy3"/>
    <dgm:cxn modelId="{35AB89AB-8654-4BD8-B72D-9D345118176B}" type="presParOf" srcId="{E6794382-FECB-4058-9E46-E9DA54C3F3EF}" destId="{C0638AD4-64C4-4272-A5FB-EBA580BE01D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5B1247-27F9-47BD-A67E-53D2DBECB6AF}">
      <dsp:nvSpPr>
        <dsp:cNvPr id="0" name=""/>
        <dsp:cNvSpPr/>
      </dsp:nvSpPr>
      <dsp:spPr>
        <a:xfrm rot="5400000">
          <a:off x="-134461" y="218252"/>
          <a:ext cx="896412" cy="62748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Население</a:t>
          </a:r>
          <a:endParaRPr lang="ru-RU" sz="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397534"/>
        <a:ext cx="627488" cy="268924"/>
      </dsp:txXfrm>
    </dsp:sp>
    <dsp:sp modelId="{2BF6EE91-AAB0-4581-AE2A-DF610D303C57}">
      <dsp:nvSpPr>
        <dsp:cNvPr id="0" name=""/>
        <dsp:cNvSpPr/>
      </dsp:nvSpPr>
      <dsp:spPr>
        <a:xfrm rot="5400000">
          <a:off x="2110642" y="-1408062"/>
          <a:ext cx="582668" cy="35489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Прикрепленное население  </a:t>
          </a:r>
          <a:r>
            <a:rPr lang="ru-RU" sz="1800" b="0" kern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–  </a:t>
          </a:r>
          <a:r>
            <a:rPr lang="en-US" sz="1800" b="0" kern="1200" dirty="0" smtClean="0">
              <a:solidFill>
                <a:srgbClr val="FF0000"/>
              </a:solidFill>
              <a:latin typeface="Calibri" pitchFamily="34" charset="0"/>
            </a:rPr>
            <a:t>44</a:t>
          </a:r>
          <a:r>
            <a:rPr lang="ru-RU" sz="1800" b="0" kern="1200" dirty="0" smtClean="0">
              <a:solidFill>
                <a:srgbClr val="FF0000"/>
              </a:solidFill>
              <a:latin typeface="Calibri" pitchFamily="34" charset="0"/>
            </a:rPr>
            <a:t> </a:t>
          </a:r>
          <a:r>
            <a:rPr lang="en-US" sz="1800" b="0" kern="1200" dirty="0" smtClean="0">
              <a:solidFill>
                <a:srgbClr val="FF0000"/>
              </a:solidFill>
              <a:latin typeface="Calibri" pitchFamily="34" charset="0"/>
            </a:rPr>
            <a:t>878</a:t>
          </a:r>
          <a:r>
            <a:rPr lang="ru-RU" sz="1800" b="0" kern="1200" dirty="0" smtClean="0">
              <a:solidFill>
                <a:srgbClr val="FF0000"/>
              </a:solidFill>
              <a:latin typeface="Calibri" pitchFamily="34" charset="0"/>
            </a:rPr>
            <a:t> чел.</a:t>
          </a:r>
          <a:r>
            <a:rPr lang="en-US" sz="1800" b="0" kern="1200" dirty="0" smtClean="0">
              <a:solidFill>
                <a:srgbClr val="FF0000"/>
              </a:solidFill>
              <a:latin typeface="Calibri" pitchFamily="34" charset="0"/>
            </a:rPr>
            <a:t> </a:t>
          </a:r>
          <a:endParaRPr lang="ru-RU" sz="1800" b="0" kern="120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sp:txBody>
      <dsp:txXfrm rot="-5400000">
        <a:off x="627489" y="103535"/>
        <a:ext cx="3520531" cy="525780"/>
      </dsp:txXfrm>
    </dsp:sp>
    <dsp:sp modelId="{38FA9CF9-0550-45AD-8E32-D36145A7A330}">
      <dsp:nvSpPr>
        <dsp:cNvPr id="0" name=""/>
        <dsp:cNvSpPr/>
      </dsp:nvSpPr>
      <dsp:spPr>
        <a:xfrm rot="5400000">
          <a:off x="-134461" y="976558"/>
          <a:ext cx="896412" cy="62748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Койки</a:t>
          </a:r>
          <a:endParaRPr lang="ru-RU" sz="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1155840"/>
        <a:ext cx="627488" cy="268924"/>
      </dsp:txXfrm>
    </dsp:sp>
    <dsp:sp modelId="{ED804AE9-EB8E-4C03-925B-253AC563B113}">
      <dsp:nvSpPr>
        <dsp:cNvPr id="0" name=""/>
        <dsp:cNvSpPr/>
      </dsp:nvSpPr>
      <dsp:spPr>
        <a:xfrm rot="5400000">
          <a:off x="2090918" y="-633097"/>
          <a:ext cx="622114" cy="35489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b="1" u="sng" kern="1200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221</a:t>
          </a:r>
          <a:r>
            <a:rPr lang="en-US" sz="1700" b="1" u="sng" kern="1200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ru-RU" sz="1700" b="1" u="sng" kern="1200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 койка  по 14 профилям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27488" y="860702"/>
        <a:ext cx="3518606" cy="561376"/>
      </dsp:txXfrm>
    </dsp:sp>
    <dsp:sp modelId="{4412BDBD-ACBF-4DA9-880F-50ABC0A0A21A}">
      <dsp:nvSpPr>
        <dsp:cNvPr id="0" name=""/>
        <dsp:cNvSpPr/>
      </dsp:nvSpPr>
      <dsp:spPr>
        <a:xfrm rot="5400000">
          <a:off x="-134461" y="2112804"/>
          <a:ext cx="896412" cy="627488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Штаты</a:t>
          </a:r>
          <a:endParaRPr lang="ru-RU" sz="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2292086"/>
        <a:ext cx="627488" cy="268924"/>
      </dsp:txXfrm>
    </dsp:sp>
    <dsp:sp modelId="{493CD7C6-A214-418B-84CD-0475625B56B0}">
      <dsp:nvSpPr>
        <dsp:cNvPr id="0" name=""/>
        <dsp:cNvSpPr/>
      </dsp:nvSpPr>
      <dsp:spPr>
        <a:xfrm rot="5400000">
          <a:off x="1661555" y="498684"/>
          <a:ext cx="1377992" cy="35489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u="sng" kern="1200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Всего – 1 142 шт. ед. </a:t>
          </a:r>
          <a:endParaRPr lang="ru-RU" sz="1200" b="1" u="sng" kern="1200" dirty="0">
            <a:solidFill>
              <a:srgbClr val="C0000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u="sng" kern="1200" dirty="0" smtClean="0">
              <a:solidFill>
                <a:srgbClr val="C00000"/>
              </a:solidFill>
            </a:rPr>
            <a:t> </a:t>
          </a:r>
          <a:r>
            <a:rPr lang="ru-RU" sz="1200" b="1" u="none" kern="1200" dirty="0" smtClean="0">
              <a:solidFill>
                <a:srgbClr val="C00000"/>
              </a:solidFill>
            </a:rPr>
            <a:t>АУТ -  6 шт. ед. + 14 зав. отделениями</a:t>
          </a:r>
          <a:endParaRPr lang="ru-RU" sz="1200" b="1" u="none" kern="1200" dirty="0">
            <a:solidFill>
              <a:srgbClr val="C0000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libri" pitchFamily="34" charset="0"/>
              <a:cs typeface="Calibri" pitchFamily="34" charset="0"/>
            </a:rPr>
            <a:t>Врачи  - 186,0 шт. ед.</a:t>
          </a:r>
          <a:endParaRPr lang="ru-RU" sz="1200" b="1" kern="1200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libri" pitchFamily="34" charset="0"/>
              <a:cs typeface="Calibri" pitchFamily="34" charset="0"/>
            </a:rPr>
            <a:t>Средний медперсонал – 575,0 шт. ед.</a:t>
          </a:r>
          <a:endParaRPr lang="ru-RU" sz="1200" b="1" kern="1200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libri" pitchFamily="34" charset="0"/>
              <a:cs typeface="Calibri" pitchFamily="34" charset="0"/>
            </a:rPr>
            <a:t>Младший медперсонал – 219,50шт. ед.</a:t>
          </a:r>
          <a:endParaRPr lang="ru-RU" sz="1200" b="1" kern="1200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Прочий – 162,0  </a:t>
          </a:r>
          <a:r>
            <a:rPr lang="ru-RU" sz="1200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шт.ед</a:t>
          </a:r>
          <a:r>
            <a:rPr lang="ru-RU" sz="1200" kern="1200" dirty="0" smtClean="0">
              <a:latin typeface="Calibri" pitchFamily="34" charset="0"/>
              <a:cs typeface="Calibri" pitchFamily="34" charset="0"/>
            </a:rPr>
            <a:t>.</a:t>
          </a:r>
          <a:endParaRPr lang="ru-RU" sz="1200" b="0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 rot="-5400000">
        <a:off x="576064" y="1651443"/>
        <a:ext cx="3481707" cy="12434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5B1247-27F9-47BD-A67E-53D2DBECB6AF}">
      <dsp:nvSpPr>
        <dsp:cNvPr id="0" name=""/>
        <dsp:cNvSpPr/>
      </dsp:nvSpPr>
      <dsp:spPr>
        <a:xfrm rot="5400000">
          <a:off x="-136020" y="218785"/>
          <a:ext cx="906801" cy="63476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Население</a:t>
          </a:r>
          <a:endParaRPr lang="ru-RU" sz="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400146"/>
        <a:ext cx="634761" cy="272040"/>
      </dsp:txXfrm>
    </dsp:sp>
    <dsp:sp modelId="{2BF6EE91-AAB0-4581-AE2A-DF610D303C57}">
      <dsp:nvSpPr>
        <dsp:cNvPr id="0" name=""/>
        <dsp:cNvSpPr/>
      </dsp:nvSpPr>
      <dsp:spPr>
        <a:xfrm rot="5400000">
          <a:off x="2110902" y="-1402175"/>
          <a:ext cx="589420" cy="35417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Прикрепленное население  </a:t>
          </a:r>
          <a:r>
            <a:rPr lang="ru-RU" sz="1800" b="0" kern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–</a:t>
          </a:r>
          <a:r>
            <a:rPr lang="en-US" sz="1800" b="0" kern="1200" dirty="0" smtClean="0">
              <a:solidFill>
                <a:srgbClr val="FF0000"/>
              </a:solidFill>
              <a:latin typeface="Calibri" pitchFamily="34" charset="0"/>
            </a:rPr>
            <a:t>40921 + 17134</a:t>
          </a:r>
          <a:r>
            <a:rPr lang="ru-RU" sz="1800" b="0" kern="1200" dirty="0" smtClean="0">
              <a:solidFill>
                <a:srgbClr val="FF0000"/>
              </a:solidFill>
              <a:latin typeface="Calibri" pitchFamily="34" charset="0"/>
            </a:rPr>
            <a:t> чел.</a:t>
          </a:r>
          <a:r>
            <a:rPr lang="ru-RU" sz="1800" b="0" kern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 (район)</a:t>
          </a:r>
          <a:endParaRPr lang="ru-RU" sz="1800" b="0" kern="120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sp:txBody>
      <dsp:txXfrm rot="-5400000">
        <a:off x="634762" y="102738"/>
        <a:ext cx="3512929" cy="531874"/>
      </dsp:txXfrm>
    </dsp:sp>
    <dsp:sp modelId="{38FA9CF9-0550-45AD-8E32-D36145A7A330}">
      <dsp:nvSpPr>
        <dsp:cNvPr id="0" name=""/>
        <dsp:cNvSpPr/>
      </dsp:nvSpPr>
      <dsp:spPr>
        <a:xfrm rot="5400000">
          <a:off x="-119351" y="962294"/>
          <a:ext cx="906801" cy="63476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Койки</a:t>
          </a:r>
          <a:endParaRPr lang="ru-RU" sz="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6670" y="1143655"/>
        <a:ext cx="634761" cy="272040"/>
      </dsp:txXfrm>
    </dsp:sp>
    <dsp:sp modelId="{ED804AE9-EB8E-4C03-925B-253AC563B113}">
      <dsp:nvSpPr>
        <dsp:cNvPr id="0" name=""/>
        <dsp:cNvSpPr/>
      </dsp:nvSpPr>
      <dsp:spPr>
        <a:xfrm rot="5400000">
          <a:off x="2090950" y="-618229"/>
          <a:ext cx="629324" cy="35417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b="1" u="sng" kern="1200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175 коек  по 12  профилям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34762" y="868680"/>
        <a:ext cx="3510981" cy="567882"/>
      </dsp:txXfrm>
    </dsp:sp>
    <dsp:sp modelId="{4412BDBD-ACBF-4DA9-880F-50ABC0A0A21A}">
      <dsp:nvSpPr>
        <dsp:cNvPr id="0" name=""/>
        <dsp:cNvSpPr/>
      </dsp:nvSpPr>
      <dsp:spPr>
        <a:xfrm rot="5400000">
          <a:off x="-136020" y="2119660"/>
          <a:ext cx="906801" cy="634761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Штаты</a:t>
          </a:r>
          <a:endParaRPr lang="ru-RU" sz="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2301021"/>
        <a:ext cx="634761" cy="272040"/>
      </dsp:txXfrm>
    </dsp:sp>
    <dsp:sp modelId="{493CD7C6-A214-418B-84CD-0475625B56B0}">
      <dsp:nvSpPr>
        <dsp:cNvPr id="0" name=""/>
        <dsp:cNvSpPr/>
      </dsp:nvSpPr>
      <dsp:spPr>
        <a:xfrm rot="5400000">
          <a:off x="1684562" y="494673"/>
          <a:ext cx="1362694" cy="35417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u="sng" kern="1200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Всего – 1 076,0 шт. ед.</a:t>
          </a:r>
          <a:endParaRPr lang="ru-RU" sz="1200" b="1" u="sng" kern="1200" dirty="0">
            <a:solidFill>
              <a:srgbClr val="C0000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rPr>
            <a:t>АУТ -  7 шт. ед. + 24  зав. отделениями</a:t>
          </a:r>
          <a:endParaRPr lang="ru-RU" sz="1200" b="1" kern="1200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libri" pitchFamily="34" charset="0"/>
              <a:cs typeface="Calibri" pitchFamily="34" charset="0"/>
            </a:rPr>
            <a:t>Врачи – 220,25 шт. ед.</a:t>
          </a:r>
          <a:endParaRPr lang="ru-RU" sz="1200" b="1" kern="1200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libri" pitchFamily="34" charset="0"/>
              <a:cs typeface="Calibri" pitchFamily="34" charset="0"/>
            </a:rPr>
            <a:t>Средний медперсонал – 513,75 шт. ед.</a:t>
          </a:r>
          <a:endParaRPr lang="ru-RU" sz="1200" b="1" kern="1200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libri" pitchFamily="34" charset="0"/>
              <a:cs typeface="Calibri" pitchFamily="34" charset="0"/>
            </a:rPr>
            <a:t>Младший медперсонал – 174,5 шт. ед.</a:t>
          </a:r>
          <a:endParaRPr lang="ru-RU" sz="1200" b="1" kern="1200" dirty="0">
            <a:solidFill>
              <a:srgbClr val="C00000"/>
            </a:solidFill>
            <a:latin typeface="Calibri" pitchFamily="34" charset="0"/>
            <a:cs typeface="Calibri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Прочий – 166,5</a:t>
          </a:r>
          <a:r>
            <a:rPr lang="ru-RU" sz="1200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шт.ед</a:t>
          </a:r>
          <a:r>
            <a:rPr lang="ru-RU" sz="1200" kern="1200" dirty="0" smtClean="0">
              <a:latin typeface="Calibri" pitchFamily="34" charset="0"/>
              <a:cs typeface="Calibri" pitchFamily="34" charset="0"/>
            </a:rPr>
            <a:t>.</a:t>
          </a:r>
          <a:endParaRPr lang="ru-RU" sz="1200" b="0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 rot="-5400000">
        <a:off x="595059" y="1650698"/>
        <a:ext cx="3475181" cy="12296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0C3E1-4F2A-4E68-922A-DA3B9DA3D380}">
      <dsp:nvSpPr>
        <dsp:cNvPr id="0" name=""/>
        <dsp:cNvSpPr/>
      </dsp:nvSpPr>
      <dsp:spPr>
        <a:xfrm rot="5400000">
          <a:off x="-224908" y="228417"/>
          <a:ext cx="1499391" cy="1049574"/>
        </a:xfrm>
        <a:prstGeom prst="chevron">
          <a:avLst/>
        </a:prstGeom>
        <a:solidFill>
          <a:srgbClr val="FF0000"/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Население</a:t>
          </a:r>
          <a:endParaRPr lang="ru-RU" sz="1700" b="1" kern="1200" dirty="0"/>
        </a:p>
      </dsp:txBody>
      <dsp:txXfrm rot="-5400000">
        <a:off x="1" y="528295"/>
        <a:ext cx="1049574" cy="449817"/>
      </dsp:txXfrm>
    </dsp:sp>
    <dsp:sp modelId="{74B81CF4-C17D-4435-B394-11BBE59293A3}">
      <dsp:nvSpPr>
        <dsp:cNvPr id="0" name=""/>
        <dsp:cNvSpPr/>
      </dsp:nvSpPr>
      <dsp:spPr>
        <a:xfrm rot="5400000">
          <a:off x="3923684" y="-2870601"/>
          <a:ext cx="974604" cy="6722825"/>
        </a:xfrm>
        <a:prstGeom prst="round2SameRect">
          <a:avLst/>
        </a:prstGeom>
        <a:solidFill>
          <a:srgbClr val="FFCCFF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МО «Город Глазов» - 94 610 человек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МО «</a:t>
          </a:r>
          <a:r>
            <a:rPr lang="ru-RU" sz="1600" b="1" kern="1200" dirty="0" err="1" smtClean="0"/>
            <a:t>Глазовский</a:t>
          </a:r>
          <a:r>
            <a:rPr lang="ru-RU" sz="1600" b="1" kern="1200" dirty="0" smtClean="0"/>
            <a:t> район» - 17 131 человек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Северный куст – 196 495 человек</a:t>
          </a:r>
          <a:endParaRPr lang="ru-RU" sz="1600" b="1" kern="1200" dirty="0"/>
        </a:p>
      </dsp:txBody>
      <dsp:txXfrm rot="-5400000">
        <a:off x="1049574" y="51085"/>
        <a:ext cx="6675249" cy="879452"/>
      </dsp:txXfrm>
    </dsp:sp>
    <dsp:sp modelId="{0770F347-8423-4B7D-9C16-F4D232F415CE}">
      <dsp:nvSpPr>
        <dsp:cNvPr id="0" name=""/>
        <dsp:cNvSpPr/>
      </dsp:nvSpPr>
      <dsp:spPr>
        <a:xfrm rot="5400000">
          <a:off x="-224908" y="1532612"/>
          <a:ext cx="1499391" cy="1049574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Койки</a:t>
          </a:r>
          <a:endParaRPr lang="ru-RU" sz="1700" b="1" kern="1200" dirty="0"/>
        </a:p>
      </dsp:txBody>
      <dsp:txXfrm rot="-5400000">
        <a:off x="1" y="1832490"/>
        <a:ext cx="1049574" cy="449817"/>
      </dsp:txXfrm>
    </dsp:sp>
    <dsp:sp modelId="{5961FEB4-E480-495D-B367-3CD6589F6A89}">
      <dsp:nvSpPr>
        <dsp:cNvPr id="0" name=""/>
        <dsp:cNvSpPr/>
      </dsp:nvSpPr>
      <dsp:spPr>
        <a:xfrm rot="5400000">
          <a:off x="3923684" y="-1566406"/>
          <a:ext cx="974604" cy="6722825"/>
        </a:xfrm>
        <a:prstGeom prst="round2SameRect">
          <a:avLst/>
        </a:prstGeom>
        <a:solidFill>
          <a:schemeClr val="tx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Круглосуточные койки - 396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Дневного пребывания – 149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8 межмуниципальных центров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Отделения скорой медицинской помощи</a:t>
          </a:r>
          <a:endParaRPr lang="ru-RU" sz="1400" b="1" kern="1200" dirty="0"/>
        </a:p>
      </dsp:txBody>
      <dsp:txXfrm rot="-5400000">
        <a:off x="1049574" y="1355280"/>
        <a:ext cx="6675249" cy="879452"/>
      </dsp:txXfrm>
    </dsp:sp>
    <dsp:sp modelId="{D418EA88-EBEF-4D4E-912C-7B94AA32B27B}">
      <dsp:nvSpPr>
        <dsp:cNvPr id="0" name=""/>
        <dsp:cNvSpPr/>
      </dsp:nvSpPr>
      <dsp:spPr>
        <a:xfrm rot="5400000">
          <a:off x="-224908" y="2836808"/>
          <a:ext cx="1499391" cy="1049574"/>
        </a:xfrm>
        <a:prstGeom prst="chevron">
          <a:avLst/>
        </a:prstGeom>
        <a:solidFill>
          <a:schemeClr val="accent3">
            <a:lumMod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Штаты</a:t>
          </a:r>
          <a:endParaRPr lang="ru-RU" sz="1700" b="1" kern="1200" dirty="0"/>
        </a:p>
      </dsp:txBody>
      <dsp:txXfrm rot="-5400000">
        <a:off x="1" y="3136686"/>
        <a:ext cx="1049574" cy="449817"/>
      </dsp:txXfrm>
    </dsp:sp>
    <dsp:sp modelId="{0545FAD0-937B-4EC5-818F-31E0DC5765EA}">
      <dsp:nvSpPr>
        <dsp:cNvPr id="0" name=""/>
        <dsp:cNvSpPr/>
      </dsp:nvSpPr>
      <dsp:spPr>
        <a:xfrm rot="5400000">
          <a:off x="3923684" y="-262211"/>
          <a:ext cx="974604" cy="6722825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Врачи – 393,75 шт. ед.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СМП – 1088,75 шт. ед. </a:t>
          </a:r>
          <a:endParaRPr lang="ru-RU" sz="1600" b="1" kern="1200" dirty="0"/>
        </a:p>
      </dsp:txBody>
      <dsp:txXfrm rot="-5400000">
        <a:off x="1049574" y="2659475"/>
        <a:ext cx="6675249" cy="8794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2B2F6-6E50-4139-9304-9B894BCE6CF3}">
      <dsp:nvSpPr>
        <dsp:cNvPr id="0" name=""/>
        <dsp:cNvSpPr/>
      </dsp:nvSpPr>
      <dsp:spPr>
        <a:xfrm>
          <a:off x="2808" y="0"/>
          <a:ext cx="2024369" cy="1028627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ОТРИЦАТЕЛЬНЫЕ  стороны объединения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32935" y="30127"/>
        <a:ext cx="1964115" cy="968373"/>
      </dsp:txXfrm>
    </dsp:sp>
    <dsp:sp modelId="{10AE591B-C6E8-4C0F-A068-A3DD9D77EAD5}">
      <dsp:nvSpPr>
        <dsp:cNvPr id="0" name=""/>
        <dsp:cNvSpPr/>
      </dsp:nvSpPr>
      <dsp:spPr>
        <a:xfrm>
          <a:off x="205245" y="1028627"/>
          <a:ext cx="178158" cy="581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1365"/>
              </a:lnTo>
              <a:lnTo>
                <a:pt x="178158" y="58136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5D4D17-3710-4133-8CAD-A09B06FC4C00}">
      <dsp:nvSpPr>
        <dsp:cNvPr id="0" name=""/>
        <dsp:cNvSpPr/>
      </dsp:nvSpPr>
      <dsp:spPr>
        <a:xfrm>
          <a:off x="383403" y="1258944"/>
          <a:ext cx="1397947" cy="7020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Социальные аспекты</a:t>
          </a:r>
          <a:endParaRPr lang="ru-RU" sz="1600" kern="1200" dirty="0"/>
        </a:p>
      </dsp:txBody>
      <dsp:txXfrm>
        <a:off x="403967" y="1279508"/>
        <a:ext cx="1356819" cy="660968"/>
      </dsp:txXfrm>
    </dsp:sp>
    <dsp:sp modelId="{CB346BA4-7221-4CDB-9CCB-626E5260CA69}">
      <dsp:nvSpPr>
        <dsp:cNvPr id="0" name=""/>
        <dsp:cNvSpPr/>
      </dsp:nvSpPr>
      <dsp:spPr>
        <a:xfrm>
          <a:off x="205245" y="1028627"/>
          <a:ext cx="178158" cy="18062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6225"/>
              </a:lnTo>
              <a:lnTo>
                <a:pt x="178158" y="18062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8B266D-B8DE-4FAE-ABD8-CF312E19EF6B}">
      <dsp:nvSpPr>
        <dsp:cNvPr id="0" name=""/>
        <dsp:cNvSpPr/>
      </dsp:nvSpPr>
      <dsp:spPr>
        <a:xfrm>
          <a:off x="383403" y="2321806"/>
          <a:ext cx="1953401" cy="10260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Противостояние медицинских работников</a:t>
          </a:r>
          <a:endParaRPr lang="ru-RU" sz="1600" kern="1200" dirty="0"/>
        </a:p>
      </dsp:txBody>
      <dsp:txXfrm>
        <a:off x="413456" y="2351859"/>
        <a:ext cx="1893295" cy="965987"/>
      </dsp:txXfrm>
    </dsp:sp>
    <dsp:sp modelId="{49C1F256-B1F8-48B2-A8EB-F9395F2053BC}">
      <dsp:nvSpPr>
        <dsp:cNvPr id="0" name=""/>
        <dsp:cNvSpPr/>
      </dsp:nvSpPr>
      <dsp:spPr>
        <a:xfrm>
          <a:off x="2260034" y="0"/>
          <a:ext cx="2964167" cy="734884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ПОЛОЖИТЕЛЬНЫЕ </a:t>
          </a:r>
          <a:br>
            <a:rPr lang="ru-RU" sz="1800" b="1" kern="1200" dirty="0" smtClean="0">
              <a:solidFill>
                <a:srgbClr val="C00000"/>
              </a:solidFill>
            </a:rPr>
          </a:br>
          <a:r>
            <a:rPr lang="ru-RU" sz="1800" b="1" kern="1200" dirty="0" smtClean="0">
              <a:solidFill>
                <a:srgbClr val="C00000"/>
              </a:solidFill>
            </a:rPr>
            <a:t>стороны объединения</a:t>
          </a:r>
          <a:endParaRPr lang="ru-RU" sz="1800" b="1" kern="1200" dirty="0">
            <a:solidFill>
              <a:srgbClr val="C00000"/>
            </a:solidFill>
          </a:endParaRPr>
        </a:p>
      </dsp:txBody>
      <dsp:txXfrm>
        <a:off x="2281558" y="21524"/>
        <a:ext cx="2921119" cy="691836"/>
      </dsp:txXfrm>
    </dsp:sp>
    <dsp:sp modelId="{0AF17C17-1D91-4210-989F-839BAFA62CAC}">
      <dsp:nvSpPr>
        <dsp:cNvPr id="0" name=""/>
        <dsp:cNvSpPr/>
      </dsp:nvSpPr>
      <dsp:spPr>
        <a:xfrm>
          <a:off x="2556451" y="734884"/>
          <a:ext cx="235014" cy="8180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8073"/>
              </a:lnTo>
              <a:lnTo>
                <a:pt x="235014" y="8180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F617D-74A4-444B-83CA-94DBBB51893A}">
      <dsp:nvSpPr>
        <dsp:cNvPr id="0" name=""/>
        <dsp:cNvSpPr/>
      </dsp:nvSpPr>
      <dsp:spPr>
        <a:xfrm>
          <a:off x="2791465" y="845606"/>
          <a:ext cx="5664830" cy="1414703"/>
        </a:xfrm>
        <a:prstGeom prst="roundRect">
          <a:avLst>
            <a:gd name="adj" fmla="val 10000"/>
          </a:avLst>
        </a:prstGeom>
        <a:solidFill>
          <a:schemeClr val="tx1"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Рациональное использование кадрового потенциала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Рациональное использование зданий и сооружений (освобождение)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Уменьшение численности административно-управленческого персонала в 2 раза</a:t>
          </a:r>
          <a:endParaRPr lang="ru-RU" sz="1600" kern="1200" dirty="0"/>
        </a:p>
      </dsp:txBody>
      <dsp:txXfrm>
        <a:off x="2832900" y="887041"/>
        <a:ext cx="5581960" cy="1331833"/>
      </dsp:txXfrm>
    </dsp:sp>
    <dsp:sp modelId="{650E04BE-5AC9-455B-82DB-EA30ADA07547}">
      <dsp:nvSpPr>
        <dsp:cNvPr id="0" name=""/>
        <dsp:cNvSpPr/>
      </dsp:nvSpPr>
      <dsp:spPr>
        <a:xfrm>
          <a:off x="2556451" y="734884"/>
          <a:ext cx="419072" cy="3606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6594"/>
              </a:lnTo>
              <a:lnTo>
                <a:pt x="419072" y="36065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638AD4-64C4-4272-A5FB-EBA580BE01D9}">
      <dsp:nvSpPr>
        <dsp:cNvPr id="0" name=""/>
        <dsp:cNvSpPr/>
      </dsp:nvSpPr>
      <dsp:spPr>
        <a:xfrm>
          <a:off x="2975524" y="2589663"/>
          <a:ext cx="6168475" cy="3503630"/>
        </a:xfrm>
        <a:prstGeom prst="roundRect">
          <a:avLst>
            <a:gd name="adj" fmla="val 10000"/>
          </a:avLst>
        </a:prstGeom>
        <a:solidFill>
          <a:schemeClr val="tx1"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Создание единой клинико-диагностической лаборатории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Ликвидация дублирующих служб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Создание единой  службы закупок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Рациональное использование расходных материалов, медикаментов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Создание единого центра амбулаторной хирургии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Рациональное использование финансовых ресурсов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Достоверность статистических данных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Управление качеством оказания медицинской помощи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Координация управления ЛПУ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Рациональное распределение населения</a:t>
          </a:r>
          <a:endParaRPr lang="ru-RU" sz="1600" kern="1200" dirty="0"/>
        </a:p>
      </dsp:txBody>
      <dsp:txXfrm>
        <a:off x="3078142" y="2692281"/>
        <a:ext cx="5963239" cy="32983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3906E3F-CF0B-4F35-83FC-DC7B4D33E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0871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0901C8B-8ECF-41C9-B171-FC2BBED91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305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00CE56-3A71-4A4A-8ACA-EA92A0DEF34A}" type="slidenum">
              <a:rPr lang="ru-RU"/>
              <a:pPr/>
              <a:t>17</a:t>
            </a:fld>
            <a:endParaRPr lang="ru-RU"/>
          </a:p>
        </p:txBody>
      </p:sp>
      <p:sp>
        <p:nvSpPr>
          <p:cNvPr id="20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E9C30B-1C63-4F92-8458-B469DD069CB9}" type="slidenum">
              <a:rPr lang="ru-RU"/>
              <a:pPr/>
              <a:t>18</a:t>
            </a:fld>
            <a:endParaRPr lang="ru-RU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1035050" y="1552577"/>
            <a:ext cx="10179050" cy="5305425"/>
            <a:chOff x="-652" y="978"/>
            <a:chExt cx="6412" cy="3342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sz="1200"/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T0" fmla="*/ 153 w 21600"/>
                <a:gd name="T1" fmla="*/ 0 h 21231"/>
                <a:gd name="T2" fmla="*/ 831 w 21600"/>
                <a:gd name="T3" fmla="*/ 526 h 21231"/>
                <a:gd name="T4" fmla="*/ 0 w 21600"/>
                <a:gd name="T5" fmla="*/ 526 h 212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lnTo>
                    <a:pt x="3976" y="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 sz="1200"/>
            </a:p>
          </p:txBody>
        </p:sp>
      </p:grpSp>
      <p:sp>
        <p:nvSpPr>
          <p:cNvPr id="1024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04390-4F48-46FF-921C-84AF0BF384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596166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22184-7E2A-412E-94E7-A9793B088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581131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3B380A-705E-4CA9-83BC-DB1753F0E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043491"/>
      </p:ext>
    </p:extLst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DAF0F-FE4F-41A8-AA32-9DDDA8B62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22564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24FE0-A6E2-4532-A24C-E46C6A9A44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681480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30C5D-E977-4FF1-BC6E-404824E7A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749352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F3519-A531-42FE-A350-24CE4CC3A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22393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09EF0-5C41-4058-8077-7D96535F2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558986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4BD15-3F61-4287-A8BF-2CE4E6E523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907725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E1AE3-8492-45E0-B621-883F01A03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407121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C90D0-A209-4ED5-A2E6-DBFAB61E4D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822041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0020B-48F4-4789-A72E-07FD3235FA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451899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63BA6-09EC-4C1A-B05A-6808EC38B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602886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9219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sz="1200"/>
            </a:p>
          </p:txBody>
        </p:sp>
        <p:sp>
          <p:nvSpPr>
            <p:cNvPr id="1033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T0" fmla="*/ 0 w 21600"/>
                <a:gd name="T1" fmla="*/ 0 h 21600"/>
                <a:gd name="T2" fmla="*/ 1299 w 21600"/>
                <a:gd name="T3" fmla="*/ 861 h 21600"/>
                <a:gd name="T4" fmla="*/ 0 w 21600"/>
                <a:gd name="T5" fmla="*/ 861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 sz="1200"/>
            </a:p>
          </p:txBody>
        </p:sp>
      </p:grpSp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05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05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pPr>
              <a:defRPr/>
            </a:pPr>
            <a:fld id="{AE29F521-556E-4550-9E3A-20BCE09C9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4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p:transition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439466" y="404664"/>
            <a:ext cx="6318647" cy="702469"/>
          </a:xfrm>
          <a:noFill/>
          <a:ln/>
          <a:effectLst>
            <a:outerShdw dist="53882" dir="2700000" algn="ctr" rotWithShape="0">
              <a:srgbClr val="080808"/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1950" b="1" dirty="0">
                <a:latin typeface="+mj-lt"/>
                <a:cs typeface="Arial" pitchFamily="34" charset="0"/>
              </a:rPr>
              <a:t>Бюджетное  учреждение здравоохранения УР</a:t>
            </a:r>
          </a:p>
          <a:p>
            <a:pPr algn="ctr">
              <a:lnSpc>
                <a:spcPct val="90000"/>
              </a:lnSpc>
            </a:pPr>
            <a:r>
              <a:rPr lang="ru-RU" sz="1800" dirty="0">
                <a:latin typeface="Arial Black" pitchFamily="34" charset="0"/>
              </a:rPr>
              <a:t>«</a:t>
            </a:r>
            <a:r>
              <a:rPr lang="ru-RU" sz="1800" dirty="0" err="1">
                <a:latin typeface="Arial Black" pitchFamily="34" charset="0"/>
              </a:rPr>
              <a:t>Глазовская</a:t>
            </a:r>
            <a:r>
              <a:rPr lang="ru-RU" sz="1800" dirty="0">
                <a:latin typeface="Arial Black" pitchFamily="34" charset="0"/>
              </a:rPr>
              <a:t> городская больница №1</a:t>
            </a:r>
            <a:r>
              <a:rPr lang="en-US" sz="1800" dirty="0">
                <a:latin typeface="Arial Black" pitchFamily="34" charset="0"/>
              </a:rPr>
              <a:t> </a:t>
            </a:r>
            <a:r>
              <a:rPr lang="ru-RU" sz="1800" dirty="0">
                <a:latin typeface="Arial Black" pitchFamily="34" charset="0"/>
              </a:rPr>
              <a:t>МЗ УР»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01392" y="6002006"/>
            <a:ext cx="5941219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080808"/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rial" pitchFamily="34" charset="0"/>
              </a:rPr>
              <a:t>г. Глазов, ул. Мира, д.22</a:t>
            </a:r>
          </a:p>
        </p:txBody>
      </p:sp>
      <p:pic>
        <p:nvPicPr>
          <p:cNvPr id="11" name="Picture 5" descr="D:\GGB\Медсовет 2009_02_20\logo_w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1359" y="1207875"/>
            <a:ext cx="1024868" cy="1198938"/>
          </a:xfrm>
          <a:prstGeom prst="rect">
            <a:avLst/>
          </a:prstGeom>
          <a:noFill/>
        </p:spPr>
      </p:pic>
      <p:sp>
        <p:nvSpPr>
          <p:cNvPr id="13" name="Rectangle 5"/>
          <p:cNvSpPr txBox="1">
            <a:spLocks noChangeArrowheads="1"/>
          </p:cNvSpPr>
          <p:nvPr/>
        </p:nvSpPr>
        <p:spPr bwMode="auto">
          <a:xfrm>
            <a:off x="882354" y="2708920"/>
            <a:ext cx="7434062" cy="1436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080808"/>
            </a:outerShdw>
          </a:effectLst>
        </p:spPr>
        <p:txBody>
          <a:bodyPr/>
          <a:lstStyle>
            <a:defPPr>
              <a:defRPr lang="ru-RU"/>
            </a:defPPr>
            <a:lvl1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 sz="2400" b="1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rial" pitchFamily="34" charset="0"/>
              </a:defRPr>
            </a:lvl1pPr>
          </a:lstStyle>
          <a:p>
            <a:r>
              <a:rPr lang="ru-RU" sz="3200" dirty="0" smtClean="0">
                <a:latin typeface="Arial Black" panose="020B0A04020102020204" pitchFamily="34" charset="0"/>
              </a:rPr>
              <a:t>О</a:t>
            </a:r>
            <a:r>
              <a:rPr lang="en-US" sz="3200" dirty="0" smtClean="0">
                <a:latin typeface="Arial Black" panose="020B0A04020102020204" pitchFamily="34" charset="0"/>
              </a:rPr>
              <a:t> </a:t>
            </a:r>
            <a:r>
              <a:rPr lang="ru-RU" sz="3200" dirty="0" smtClean="0">
                <a:latin typeface="Arial Black" panose="020B0A04020102020204" pitchFamily="34" charset="0"/>
              </a:rPr>
              <a:t>проведении оптимизации медицинских учреждений    МО </a:t>
            </a:r>
            <a:r>
              <a:rPr lang="ru-RU" sz="3200" dirty="0">
                <a:latin typeface="Arial Black" panose="020B0A04020102020204" pitchFamily="34" charset="0"/>
              </a:rPr>
              <a:t>«Город Глазов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1518026" y="4807525"/>
            <a:ext cx="607935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080808"/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rial" pitchFamily="34" charset="0"/>
              </a:rPr>
              <a:t>Е.М. Ворончихина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rial" pitchFamily="34" charset="0"/>
              </a:rPr>
              <a:t>–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rial" pitchFamily="34" charset="0"/>
              </a:rPr>
              <a:t>главный </a:t>
            </a: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rial" pitchFamily="34" charset="0"/>
              </a:rPr>
              <a:t>врач                       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Arial" pitchFamily="34" charset="0"/>
            </a:endParaRPr>
          </a:p>
          <a:p>
            <a:pPr algn="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5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ChangeArrowheads="1"/>
          </p:cNvSpPr>
          <p:nvPr/>
        </p:nvSpPr>
        <p:spPr bwMode="auto">
          <a:xfrm>
            <a:off x="457200" y="249095"/>
            <a:ext cx="807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+mj-ea"/>
                <a:cs typeface="+mj-cs"/>
              </a:rPr>
              <a:t>Детство и родовспоможение</a:t>
            </a:r>
          </a:p>
        </p:txBody>
      </p:sp>
      <p:sp>
        <p:nvSpPr>
          <p:cNvPr id="280579" name="desk1"/>
          <p:cNvSpPr>
            <a:spLocks noEditPoints="1" noChangeArrowheads="1"/>
          </p:cNvSpPr>
          <p:nvPr/>
        </p:nvSpPr>
        <p:spPr bwMode="auto">
          <a:xfrm>
            <a:off x="685800" y="914400"/>
            <a:ext cx="2298700" cy="9048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80580" name="desk1"/>
          <p:cNvSpPr>
            <a:spLocks noEditPoints="1" noChangeArrowheads="1"/>
          </p:cNvSpPr>
          <p:nvPr/>
        </p:nvSpPr>
        <p:spPr bwMode="auto">
          <a:xfrm>
            <a:off x="6553200" y="900546"/>
            <a:ext cx="2123256" cy="918728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80581" name="desk1"/>
          <p:cNvSpPr>
            <a:spLocks noEditPoints="1" noChangeArrowheads="1"/>
          </p:cNvSpPr>
          <p:nvPr/>
        </p:nvSpPr>
        <p:spPr bwMode="auto">
          <a:xfrm>
            <a:off x="3851275" y="5410200"/>
            <a:ext cx="2017713" cy="827088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80582" name="Text Box 6"/>
          <p:cNvSpPr txBox="1">
            <a:spLocks noChangeArrowheads="1"/>
          </p:cNvSpPr>
          <p:nvPr/>
        </p:nvSpPr>
        <p:spPr bwMode="auto">
          <a:xfrm>
            <a:off x="761999" y="990600"/>
            <a:ext cx="22074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200" b="1" dirty="0">
                <a:solidFill>
                  <a:srgbClr val="FFFF00"/>
                </a:solidFill>
                <a:latin typeface="+mn-lt"/>
              </a:rPr>
              <a:t>Женская </a:t>
            </a:r>
            <a:r>
              <a:rPr lang="ru-RU" sz="2200" b="1" dirty="0" smtClean="0">
                <a:solidFill>
                  <a:srgbClr val="FFFF00"/>
                </a:solidFill>
                <a:latin typeface="+mn-lt"/>
              </a:rPr>
              <a:t>консультация -2</a:t>
            </a:r>
            <a:endParaRPr lang="ru-RU" sz="22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280583" name="Text Box 7"/>
          <p:cNvSpPr txBox="1">
            <a:spLocks noChangeArrowheads="1"/>
          </p:cNvSpPr>
          <p:nvPr/>
        </p:nvSpPr>
        <p:spPr bwMode="auto">
          <a:xfrm>
            <a:off x="6593948" y="985372"/>
            <a:ext cx="2047963" cy="721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+mn-lt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+mn-lt"/>
              </a:rPr>
              <a:t>Взрослая поликлиника - 5</a:t>
            </a:r>
            <a:endParaRPr lang="ru-RU" sz="20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280584" name="Text Box 8"/>
          <p:cNvSpPr txBox="1">
            <a:spLocks noChangeArrowheads="1"/>
          </p:cNvSpPr>
          <p:nvPr/>
        </p:nvSpPr>
        <p:spPr bwMode="auto">
          <a:xfrm>
            <a:off x="3894136" y="5511024"/>
            <a:ext cx="18970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+mn-lt"/>
              </a:rPr>
              <a:t>Акушерское отделение</a:t>
            </a:r>
            <a:endParaRPr lang="ru-RU" sz="20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280589" name="Line 13"/>
          <p:cNvSpPr>
            <a:spLocks noChangeShapeType="1"/>
          </p:cNvSpPr>
          <p:nvPr/>
        </p:nvSpPr>
        <p:spPr bwMode="auto">
          <a:xfrm flipH="1">
            <a:off x="1235075" y="1905000"/>
            <a:ext cx="1127125" cy="1740024"/>
          </a:xfrm>
          <a:prstGeom prst="line">
            <a:avLst/>
          </a:prstGeom>
          <a:noFill/>
          <a:ln w="6350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0590" name="Line 14"/>
          <p:cNvSpPr>
            <a:spLocks noChangeShapeType="1"/>
          </p:cNvSpPr>
          <p:nvPr/>
        </p:nvSpPr>
        <p:spPr bwMode="auto">
          <a:xfrm>
            <a:off x="1644650" y="4322904"/>
            <a:ext cx="2476942" cy="1074719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0592" name="Line 16"/>
          <p:cNvSpPr>
            <a:spLocks noChangeShapeType="1"/>
          </p:cNvSpPr>
          <p:nvPr/>
        </p:nvSpPr>
        <p:spPr bwMode="auto">
          <a:xfrm flipV="1">
            <a:off x="3047999" y="1398587"/>
            <a:ext cx="3545949" cy="49213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80593" name="Picture 17" descr="j031025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581400"/>
            <a:ext cx="111125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0594" name="Line 18"/>
          <p:cNvSpPr>
            <a:spLocks noChangeShapeType="1"/>
          </p:cNvSpPr>
          <p:nvPr/>
        </p:nvSpPr>
        <p:spPr bwMode="auto">
          <a:xfrm flipH="1">
            <a:off x="3048000" y="1209552"/>
            <a:ext cx="3545948" cy="9648"/>
          </a:xfrm>
          <a:prstGeom prst="line">
            <a:avLst/>
          </a:prstGeom>
          <a:noFill/>
          <a:ln w="63500">
            <a:solidFill>
              <a:srgbClr val="00FFFF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0595" name="Text Box 19"/>
          <p:cNvSpPr txBox="1">
            <a:spLocks noChangeArrowheads="1"/>
          </p:cNvSpPr>
          <p:nvPr/>
        </p:nvSpPr>
        <p:spPr bwMode="auto">
          <a:xfrm>
            <a:off x="3200400" y="1560513"/>
            <a:ext cx="1387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280598" name="Picture 22" descr="12529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80194" y="4393548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0599" name="desk1"/>
          <p:cNvSpPr>
            <a:spLocks noEditPoints="1" noChangeArrowheads="1"/>
          </p:cNvSpPr>
          <p:nvPr/>
        </p:nvSpPr>
        <p:spPr bwMode="auto">
          <a:xfrm rot="10763586" flipV="1">
            <a:off x="6400628" y="3373961"/>
            <a:ext cx="2209800" cy="839708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80600" name="Text Box 24"/>
          <p:cNvSpPr txBox="1">
            <a:spLocks noChangeArrowheads="1"/>
          </p:cNvSpPr>
          <p:nvPr/>
        </p:nvSpPr>
        <p:spPr bwMode="auto">
          <a:xfrm>
            <a:off x="6422504" y="3505200"/>
            <a:ext cx="21819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FF00"/>
                </a:solidFill>
                <a:latin typeface="+mn-lt"/>
              </a:rPr>
              <a:t>Детская </a:t>
            </a:r>
            <a:r>
              <a:rPr lang="ru-RU" sz="2000" b="1" dirty="0" smtClean="0">
                <a:solidFill>
                  <a:srgbClr val="FFFF00"/>
                </a:solidFill>
                <a:latin typeface="+mn-lt"/>
              </a:rPr>
              <a:t>поликлиника - 5</a:t>
            </a:r>
            <a:endParaRPr lang="ru-RU" sz="20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280601" name="Line 25"/>
          <p:cNvSpPr>
            <a:spLocks noChangeShapeType="1"/>
          </p:cNvSpPr>
          <p:nvPr/>
        </p:nvSpPr>
        <p:spPr bwMode="auto">
          <a:xfrm flipH="1">
            <a:off x="7772400" y="1828755"/>
            <a:ext cx="0" cy="1524045"/>
          </a:xfrm>
          <a:prstGeom prst="line">
            <a:avLst/>
          </a:prstGeom>
          <a:noFill/>
          <a:ln w="63500">
            <a:solidFill>
              <a:srgbClr val="00FFFF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0603" name="Line 27"/>
          <p:cNvSpPr>
            <a:spLocks noChangeShapeType="1"/>
          </p:cNvSpPr>
          <p:nvPr/>
        </p:nvSpPr>
        <p:spPr bwMode="auto">
          <a:xfrm flipV="1">
            <a:off x="7543800" y="1828755"/>
            <a:ext cx="0" cy="1524045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0605" name="Line 29"/>
          <p:cNvSpPr>
            <a:spLocks noChangeShapeType="1"/>
          </p:cNvSpPr>
          <p:nvPr/>
        </p:nvSpPr>
        <p:spPr bwMode="auto">
          <a:xfrm flipV="1">
            <a:off x="1458275" y="1828755"/>
            <a:ext cx="1344287" cy="2032293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" name="desk1"/>
          <p:cNvSpPr>
            <a:spLocks noEditPoints="1" noChangeArrowheads="1"/>
          </p:cNvSpPr>
          <p:nvPr/>
        </p:nvSpPr>
        <p:spPr bwMode="auto">
          <a:xfrm>
            <a:off x="3031162" y="1984128"/>
            <a:ext cx="3168352" cy="1660896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2300" b="1" dirty="0" smtClean="0">
                <a:solidFill>
                  <a:srgbClr val="FFFF00"/>
                </a:solidFill>
                <a:latin typeface="+mn-lt"/>
              </a:rPr>
              <a:t>А</a:t>
            </a:r>
            <a:r>
              <a:rPr lang="ru-RU" sz="2300" b="1" dirty="0" smtClean="0">
                <a:latin typeface="+mn-lt"/>
              </a:rPr>
              <a:t>кушерский  –</a:t>
            </a:r>
          </a:p>
          <a:p>
            <a:r>
              <a:rPr lang="ru-RU" sz="2300" b="1" dirty="0" smtClean="0">
                <a:solidFill>
                  <a:srgbClr val="FFFF00"/>
                </a:solidFill>
                <a:latin typeface="+mn-lt"/>
              </a:rPr>
              <a:t>Т</a:t>
            </a:r>
            <a:r>
              <a:rPr lang="ru-RU" sz="2300" b="1" dirty="0" smtClean="0">
                <a:latin typeface="+mn-lt"/>
              </a:rPr>
              <a:t>ерапевтический  –</a:t>
            </a:r>
          </a:p>
          <a:p>
            <a:r>
              <a:rPr lang="ru-RU" sz="2300" b="1" dirty="0" smtClean="0">
                <a:solidFill>
                  <a:srgbClr val="FFFF00"/>
                </a:solidFill>
                <a:latin typeface="+mn-lt"/>
              </a:rPr>
              <a:t>П</a:t>
            </a:r>
            <a:r>
              <a:rPr lang="ru-RU" sz="2300" b="1" dirty="0" smtClean="0">
                <a:latin typeface="+mn-lt"/>
              </a:rPr>
              <a:t>едиатрический </a:t>
            </a:r>
          </a:p>
          <a:p>
            <a:r>
              <a:rPr lang="ru-RU" sz="2300" b="1" dirty="0" smtClean="0">
                <a:solidFill>
                  <a:srgbClr val="FFFF00"/>
                </a:solidFill>
                <a:latin typeface="+mn-lt"/>
              </a:rPr>
              <a:t>К</a:t>
            </a:r>
            <a:r>
              <a:rPr lang="ru-RU" sz="2300" b="1" dirty="0" smtClean="0">
                <a:latin typeface="+mn-lt"/>
              </a:rPr>
              <a:t>омплекс</a:t>
            </a:r>
            <a:endParaRPr lang="ru-RU" sz="2300" b="1" dirty="0">
              <a:latin typeface="+mn-lt"/>
            </a:endParaRPr>
          </a:p>
        </p:txBody>
      </p:sp>
      <p:sp>
        <p:nvSpPr>
          <p:cNvPr id="31" name="Line 29"/>
          <p:cNvSpPr>
            <a:spLocks noChangeShapeType="1"/>
          </p:cNvSpPr>
          <p:nvPr/>
        </p:nvSpPr>
        <p:spPr bwMode="auto">
          <a:xfrm flipV="1">
            <a:off x="5508104" y="3745848"/>
            <a:ext cx="888138" cy="1651776"/>
          </a:xfrm>
          <a:prstGeom prst="line">
            <a:avLst/>
          </a:prstGeom>
          <a:noFill/>
          <a:ln w="635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9" name="Rectangle 66"/>
          <p:cNvSpPr>
            <a:spLocks noChangeArrowheads="1"/>
          </p:cNvSpPr>
          <p:nvPr/>
        </p:nvSpPr>
        <p:spPr bwMode="auto">
          <a:xfrm>
            <a:off x="5747960" y="752615"/>
            <a:ext cx="18473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 sz="1100"/>
          </a:p>
        </p:txBody>
      </p:sp>
      <p:pic>
        <p:nvPicPr>
          <p:cNvPr id="12325" name="Picture 67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8024" y="507015"/>
            <a:ext cx="4299804" cy="603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326" name="Freeform 69"/>
          <p:cNvSpPr>
            <a:spLocks/>
          </p:cNvSpPr>
          <p:nvPr/>
        </p:nvSpPr>
        <p:spPr bwMode="auto">
          <a:xfrm>
            <a:off x="6041882" y="1194426"/>
            <a:ext cx="582304" cy="249558"/>
          </a:xfrm>
          <a:custGeom>
            <a:avLst/>
            <a:gdLst>
              <a:gd name="T0" fmla="*/ 0 w 11315"/>
              <a:gd name="T1" fmla="*/ 0 h 11811"/>
              <a:gd name="T2" fmla="*/ 976780777 w 11315"/>
              <a:gd name="T3" fmla="*/ 70557580 h 11811"/>
              <a:gd name="T4" fmla="*/ 0 60000 65536"/>
              <a:gd name="T5" fmla="*/ 0 60000 65536"/>
              <a:gd name="T6" fmla="*/ 0 w 11315"/>
              <a:gd name="T7" fmla="*/ 0 h 11811"/>
              <a:gd name="T8" fmla="*/ 11315 w 11315"/>
              <a:gd name="T9" fmla="*/ 11811 h 118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315" h="11811">
                <a:moveTo>
                  <a:pt x="0" y="0"/>
                </a:moveTo>
                <a:lnTo>
                  <a:pt x="11315" y="11811"/>
                </a:lnTo>
              </a:path>
            </a:pathLst>
          </a:custGeom>
          <a:noFill/>
          <a:ln w="19050" cmpd="sng">
            <a:solidFill>
              <a:srgbClr val="0000FF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z="1100"/>
          </a:p>
        </p:txBody>
      </p:sp>
      <p:sp>
        <p:nvSpPr>
          <p:cNvPr id="12327" name="Freeform 70"/>
          <p:cNvSpPr>
            <a:spLocks/>
          </p:cNvSpPr>
          <p:nvPr/>
        </p:nvSpPr>
        <p:spPr bwMode="auto">
          <a:xfrm>
            <a:off x="6208257" y="1443987"/>
            <a:ext cx="415930" cy="582304"/>
          </a:xfrm>
          <a:custGeom>
            <a:avLst/>
            <a:gdLst>
              <a:gd name="T0" fmla="*/ 0 w 10000"/>
              <a:gd name="T1" fmla="*/ 918832063 h 11666"/>
              <a:gd name="T2" fmla="*/ 455718285 w 10000"/>
              <a:gd name="T3" fmla="*/ 0 h 11666"/>
              <a:gd name="T4" fmla="*/ 0 60000 65536"/>
              <a:gd name="T5" fmla="*/ 0 60000 65536"/>
              <a:gd name="T6" fmla="*/ 0 w 10000"/>
              <a:gd name="T7" fmla="*/ 0 h 11666"/>
              <a:gd name="T8" fmla="*/ 10000 w 10000"/>
              <a:gd name="T9" fmla="*/ 11666 h 1166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000" h="11666">
                <a:moveTo>
                  <a:pt x="0" y="11666"/>
                </a:moveTo>
                <a:lnTo>
                  <a:pt x="10000" y="0"/>
                </a:lnTo>
              </a:path>
            </a:pathLst>
          </a:custGeom>
          <a:noFill/>
          <a:ln w="19050" cmpd="sng">
            <a:solidFill>
              <a:srgbClr val="0000FF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z="1100"/>
          </a:p>
        </p:txBody>
      </p:sp>
      <p:sp>
        <p:nvSpPr>
          <p:cNvPr id="12328" name="Freeform 71"/>
          <p:cNvSpPr>
            <a:spLocks/>
          </p:cNvSpPr>
          <p:nvPr/>
        </p:nvSpPr>
        <p:spPr bwMode="auto">
          <a:xfrm>
            <a:off x="6707373" y="1443984"/>
            <a:ext cx="415930" cy="332746"/>
          </a:xfrm>
          <a:custGeom>
            <a:avLst/>
            <a:gdLst>
              <a:gd name="T0" fmla="*/ 395178462 w 10739"/>
              <a:gd name="T1" fmla="*/ 64408201 h 19033"/>
              <a:gd name="T2" fmla="*/ 0 w 10739"/>
              <a:gd name="T3" fmla="*/ 0 h 19033"/>
              <a:gd name="T4" fmla="*/ 0 60000 65536"/>
              <a:gd name="T5" fmla="*/ 0 60000 65536"/>
              <a:gd name="T6" fmla="*/ 0 w 10739"/>
              <a:gd name="T7" fmla="*/ 0 h 19033"/>
              <a:gd name="T8" fmla="*/ 10739 w 10739"/>
              <a:gd name="T9" fmla="*/ 19033 h 190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739" h="19033">
                <a:moveTo>
                  <a:pt x="10739" y="19033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rgbClr val="0000FF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z="1100"/>
          </a:p>
        </p:txBody>
      </p:sp>
      <p:sp>
        <p:nvSpPr>
          <p:cNvPr id="12329" name="Freeform 72"/>
          <p:cNvSpPr>
            <a:spLocks/>
          </p:cNvSpPr>
          <p:nvPr/>
        </p:nvSpPr>
        <p:spPr bwMode="auto">
          <a:xfrm>
            <a:off x="6542847" y="1450946"/>
            <a:ext cx="118362" cy="976485"/>
          </a:xfrm>
          <a:custGeom>
            <a:avLst/>
            <a:gdLst>
              <a:gd name="T0" fmla="*/ 0 w 5794"/>
              <a:gd name="T1" fmla="*/ 2147483647 h 11143"/>
              <a:gd name="T2" fmla="*/ 10162102 w 5794"/>
              <a:gd name="T3" fmla="*/ 0 h 11143"/>
              <a:gd name="T4" fmla="*/ 0 60000 65536"/>
              <a:gd name="T5" fmla="*/ 0 60000 65536"/>
              <a:gd name="T6" fmla="*/ 0 w 5794"/>
              <a:gd name="T7" fmla="*/ 0 h 11143"/>
              <a:gd name="T8" fmla="*/ 5794 w 5794"/>
              <a:gd name="T9" fmla="*/ 11143 h 1114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94" h="11143">
                <a:moveTo>
                  <a:pt x="0" y="11143"/>
                </a:moveTo>
                <a:lnTo>
                  <a:pt x="5794" y="0"/>
                </a:lnTo>
              </a:path>
            </a:pathLst>
          </a:custGeom>
          <a:noFill/>
          <a:ln w="19050" cmpd="sng">
            <a:solidFill>
              <a:srgbClr val="0000FF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z="1100"/>
          </a:p>
        </p:txBody>
      </p:sp>
      <p:sp>
        <p:nvSpPr>
          <p:cNvPr id="12330" name="Freeform 73"/>
          <p:cNvSpPr>
            <a:spLocks/>
          </p:cNvSpPr>
          <p:nvPr/>
        </p:nvSpPr>
        <p:spPr bwMode="auto">
          <a:xfrm>
            <a:off x="6684642" y="1450946"/>
            <a:ext cx="638310" cy="2771461"/>
          </a:xfrm>
          <a:custGeom>
            <a:avLst/>
            <a:gdLst>
              <a:gd name="T0" fmla="*/ 8052934 w 10055"/>
              <a:gd name="T1" fmla="*/ 2147483647 h 10407"/>
              <a:gd name="T2" fmla="*/ 2636096 w 10055"/>
              <a:gd name="T3" fmla="*/ 110258648 h 10407"/>
              <a:gd name="T4" fmla="*/ 1471975744 w 10055"/>
              <a:gd name="T5" fmla="*/ 2147483647 h 10407"/>
              <a:gd name="T6" fmla="*/ 0 60000 65536"/>
              <a:gd name="T7" fmla="*/ 0 60000 65536"/>
              <a:gd name="T8" fmla="*/ 0 60000 65536"/>
              <a:gd name="T9" fmla="*/ 0 w 10055"/>
              <a:gd name="T10" fmla="*/ 0 h 10407"/>
              <a:gd name="T11" fmla="*/ 10055 w 10055"/>
              <a:gd name="T12" fmla="*/ 10407 h 104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055" h="10407">
                <a:moveTo>
                  <a:pt x="55" y="407"/>
                </a:moveTo>
                <a:cubicBezTo>
                  <a:pt x="73" y="417"/>
                  <a:pt x="0" y="0"/>
                  <a:pt x="18" y="10"/>
                </a:cubicBezTo>
                <a:lnTo>
                  <a:pt x="10055" y="10407"/>
                </a:lnTo>
              </a:path>
            </a:pathLst>
          </a:custGeom>
          <a:noFill/>
          <a:ln w="19050" cmpd="sng">
            <a:solidFill>
              <a:srgbClr val="6600CC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z="1100"/>
          </a:p>
        </p:txBody>
      </p:sp>
      <p:sp>
        <p:nvSpPr>
          <p:cNvPr id="12331" name="Text Box 74"/>
          <p:cNvSpPr txBox="1">
            <a:spLocks noChangeArrowheads="1"/>
          </p:cNvSpPr>
          <p:nvPr/>
        </p:nvSpPr>
        <p:spPr bwMode="auto">
          <a:xfrm>
            <a:off x="6248841" y="1153378"/>
            <a:ext cx="551595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100" b="1" dirty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anose="020B0A04020102020204" pitchFamily="34" charset="0"/>
              </a:rPr>
              <a:t>40км</a:t>
            </a:r>
          </a:p>
        </p:txBody>
      </p:sp>
      <p:sp>
        <p:nvSpPr>
          <p:cNvPr id="12333" name="Text Box 76"/>
          <p:cNvSpPr txBox="1">
            <a:spLocks noChangeArrowheads="1"/>
          </p:cNvSpPr>
          <p:nvPr/>
        </p:nvSpPr>
        <p:spPr bwMode="auto">
          <a:xfrm>
            <a:off x="5961930" y="1693533"/>
            <a:ext cx="47638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100" b="1" dirty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anose="020B0A04020102020204" pitchFamily="34" charset="0"/>
              </a:rPr>
              <a:t>36км</a:t>
            </a:r>
          </a:p>
        </p:txBody>
      </p:sp>
      <p:sp>
        <p:nvSpPr>
          <p:cNvPr id="12334" name="Text Box 77"/>
          <p:cNvSpPr txBox="1">
            <a:spLocks noChangeArrowheads="1"/>
          </p:cNvSpPr>
          <p:nvPr/>
        </p:nvSpPr>
        <p:spPr bwMode="auto">
          <a:xfrm>
            <a:off x="6129631" y="2109466"/>
            <a:ext cx="475057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100" b="1" dirty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anose="020B0A04020102020204" pitchFamily="34" charset="0"/>
              </a:rPr>
              <a:t>53км</a:t>
            </a:r>
          </a:p>
        </p:txBody>
      </p:sp>
      <p:sp>
        <p:nvSpPr>
          <p:cNvPr id="12335" name="Text Box 78"/>
          <p:cNvSpPr txBox="1">
            <a:spLocks noChangeArrowheads="1"/>
          </p:cNvSpPr>
          <p:nvPr/>
        </p:nvSpPr>
        <p:spPr bwMode="auto">
          <a:xfrm>
            <a:off x="7039574" y="3140735"/>
            <a:ext cx="62877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100" b="1" dirty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anose="020B0A04020102020204" pitchFamily="34" charset="0"/>
              </a:rPr>
              <a:t>180км</a:t>
            </a:r>
          </a:p>
        </p:txBody>
      </p:sp>
      <p:sp>
        <p:nvSpPr>
          <p:cNvPr id="23" name="Text Box 143"/>
          <p:cNvSpPr txBox="1">
            <a:spLocks noChangeArrowheads="1"/>
          </p:cNvSpPr>
          <p:nvPr/>
        </p:nvSpPr>
        <p:spPr bwMode="auto">
          <a:xfrm>
            <a:off x="5874959" y="944851"/>
            <a:ext cx="58230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100" b="1" dirty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itchFamily="34" charset="0"/>
              </a:rPr>
              <a:t>Яр</a:t>
            </a:r>
          </a:p>
        </p:txBody>
      </p:sp>
      <p:sp>
        <p:nvSpPr>
          <p:cNvPr id="24" name="Text Box 143"/>
          <p:cNvSpPr txBox="1">
            <a:spLocks noChangeArrowheads="1"/>
          </p:cNvSpPr>
          <p:nvPr/>
        </p:nvSpPr>
        <p:spPr bwMode="auto">
          <a:xfrm>
            <a:off x="6623641" y="1194412"/>
            <a:ext cx="116461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100" b="1" dirty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itchFamily="34" charset="0"/>
              </a:rPr>
              <a:t>г. ГЛАЗОВ</a:t>
            </a:r>
          </a:p>
        </p:txBody>
      </p:sp>
      <p:sp>
        <p:nvSpPr>
          <p:cNvPr id="26" name="Text Box 143"/>
          <p:cNvSpPr txBox="1">
            <a:spLocks noChangeArrowheads="1"/>
          </p:cNvSpPr>
          <p:nvPr/>
        </p:nvSpPr>
        <p:spPr bwMode="auto">
          <a:xfrm>
            <a:off x="5076056" y="2275840"/>
            <a:ext cx="154203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b="1" dirty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itchFamily="34" charset="0"/>
              </a:rPr>
              <a:t>Красногорское</a:t>
            </a:r>
          </a:p>
        </p:txBody>
      </p:sp>
      <p:sp>
        <p:nvSpPr>
          <p:cNvPr id="27" name="Овал 26"/>
          <p:cNvSpPr/>
          <p:nvPr/>
        </p:nvSpPr>
        <p:spPr>
          <a:xfrm>
            <a:off x="6624184" y="1394075"/>
            <a:ext cx="83188" cy="8318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100"/>
          </a:p>
        </p:txBody>
      </p:sp>
      <p:sp>
        <p:nvSpPr>
          <p:cNvPr id="28" name="Овал 27"/>
          <p:cNvSpPr/>
          <p:nvPr/>
        </p:nvSpPr>
        <p:spPr>
          <a:xfrm>
            <a:off x="5953152" y="1127880"/>
            <a:ext cx="62851" cy="6285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100"/>
          </a:p>
        </p:txBody>
      </p:sp>
      <p:sp>
        <p:nvSpPr>
          <p:cNvPr id="29" name="Овал 28"/>
          <p:cNvSpPr/>
          <p:nvPr/>
        </p:nvSpPr>
        <p:spPr>
          <a:xfrm>
            <a:off x="6141708" y="2009653"/>
            <a:ext cx="62851" cy="6285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100"/>
          </a:p>
        </p:txBody>
      </p:sp>
      <p:sp>
        <p:nvSpPr>
          <p:cNvPr id="30" name="Овал 29"/>
          <p:cNvSpPr/>
          <p:nvPr/>
        </p:nvSpPr>
        <p:spPr>
          <a:xfrm>
            <a:off x="7123305" y="1776732"/>
            <a:ext cx="62851" cy="6285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100"/>
          </a:p>
        </p:txBody>
      </p:sp>
      <p:sp>
        <p:nvSpPr>
          <p:cNvPr id="2191" name="Text Box 143"/>
          <p:cNvSpPr txBox="1">
            <a:spLocks noChangeArrowheads="1"/>
          </p:cNvSpPr>
          <p:nvPr/>
        </p:nvSpPr>
        <p:spPr bwMode="auto">
          <a:xfrm>
            <a:off x="4889487" y="1859907"/>
            <a:ext cx="123743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100" b="1" dirty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itchFamily="34" charset="0"/>
              </a:rPr>
              <a:t>Юкаменское</a:t>
            </a:r>
          </a:p>
        </p:txBody>
      </p:sp>
      <p:sp>
        <p:nvSpPr>
          <p:cNvPr id="31" name="Овал 30"/>
          <p:cNvSpPr/>
          <p:nvPr/>
        </p:nvSpPr>
        <p:spPr>
          <a:xfrm>
            <a:off x="6507727" y="2431129"/>
            <a:ext cx="62851" cy="6285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100"/>
          </a:p>
        </p:txBody>
      </p:sp>
      <p:sp>
        <p:nvSpPr>
          <p:cNvPr id="32" name="Text Box 143"/>
          <p:cNvSpPr txBox="1">
            <a:spLocks noChangeArrowheads="1"/>
          </p:cNvSpPr>
          <p:nvPr/>
        </p:nvSpPr>
        <p:spPr bwMode="auto">
          <a:xfrm>
            <a:off x="7295817" y="4092779"/>
            <a:ext cx="116461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itchFamily="34" charset="0"/>
              </a:rPr>
              <a:t>ИЖЕВСК</a:t>
            </a:r>
          </a:p>
        </p:txBody>
      </p:sp>
      <p:sp>
        <p:nvSpPr>
          <p:cNvPr id="12291" name="Text Box 65"/>
          <p:cNvSpPr txBox="1">
            <a:spLocks noChangeArrowheads="1"/>
          </p:cNvSpPr>
          <p:nvPr/>
        </p:nvSpPr>
        <p:spPr bwMode="auto">
          <a:xfrm>
            <a:off x="395536" y="259371"/>
            <a:ext cx="5751455" cy="88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eaLnBrk="1" hangingPunct="1">
              <a:defRPr sz="2400" kern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+mj-ea"/>
                <a:cs typeface="+mj-cs"/>
              </a:defRPr>
            </a:lvl1pPr>
            <a:lvl2pPr algn="ctr" eaLnBrk="0" hangingPunct="0">
              <a:defRPr sz="33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eaLnBrk="0" hangingPunct="0">
              <a:defRPr sz="33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eaLnBrk="0" hangingPunct="0">
              <a:defRPr sz="33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eaLnBrk="0" hangingPunct="0">
              <a:defRPr sz="33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342900"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685800"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028700"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371600" algn="ctr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ru-RU" dirty="0"/>
              <a:t>Зона обслуживания больных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межмуниципальных центрах</a:t>
            </a:r>
          </a:p>
        </p:txBody>
      </p:sp>
      <p:pic>
        <p:nvPicPr>
          <p:cNvPr id="33" name="Picture 80" descr="IMG_52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725" y="1332575"/>
            <a:ext cx="3074229" cy="2050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" name="Text Box 82"/>
          <p:cNvSpPr txBox="1">
            <a:spLocks noChangeArrowheads="1"/>
          </p:cNvSpPr>
          <p:nvPr/>
        </p:nvSpPr>
        <p:spPr bwMode="auto">
          <a:xfrm>
            <a:off x="1652286" y="2663681"/>
            <a:ext cx="3203502" cy="954107"/>
          </a:xfrm>
          <a:prstGeom prst="rect">
            <a:avLst/>
          </a:prstGeom>
          <a:solidFill>
            <a:srgbClr val="00FF00">
              <a:alpha val="80000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400" b="1" dirty="0">
                <a:solidFill>
                  <a:schemeClr val="bg2"/>
                </a:solidFill>
              </a:rPr>
              <a:t>Численность прикрепленного </a:t>
            </a:r>
            <a:br>
              <a:rPr lang="ru-RU" sz="1400" b="1" dirty="0">
                <a:solidFill>
                  <a:schemeClr val="bg2"/>
                </a:solidFill>
              </a:rPr>
            </a:br>
            <a:r>
              <a:rPr lang="ru-RU" sz="1400" b="1" dirty="0">
                <a:solidFill>
                  <a:schemeClr val="bg2"/>
                </a:solidFill>
              </a:rPr>
              <a:t>на обслуживание к межмуниципальным центрам -  196495 человек</a:t>
            </a:r>
          </a:p>
        </p:txBody>
      </p:sp>
      <p:graphicFrame>
        <p:nvGraphicFramePr>
          <p:cNvPr id="35" name="Group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045554"/>
              </p:ext>
            </p:extLst>
          </p:nvPr>
        </p:nvGraphicFramePr>
        <p:xfrm>
          <a:off x="549725" y="3789039"/>
          <a:ext cx="4306063" cy="2592288"/>
        </p:xfrm>
        <a:graphic>
          <a:graphicData uri="http://schemas.openxmlformats.org/drawingml/2006/table">
            <a:tbl>
              <a:tblPr/>
              <a:tblGrid>
                <a:gridCol w="2726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9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Территория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численность 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город Глазов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94610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Балезинский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32328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Глазовский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17131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Красногорский район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9393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Кезский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21022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443407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Юкаменский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9050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Ярский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13958</a:t>
                      </a:r>
                    </a:p>
                  </a:txBody>
                  <a:tcPr marL="54000" marR="13500" marT="13500" marB="135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" name="Овал 35"/>
          <p:cNvSpPr/>
          <p:nvPr/>
        </p:nvSpPr>
        <p:spPr>
          <a:xfrm>
            <a:off x="7297124" y="4279357"/>
            <a:ext cx="83188" cy="8318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100"/>
          </a:p>
        </p:txBody>
      </p:sp>
      <p:sp>
        <p:nvSpPr>
          <p:cNvPr id="37" name="Овал 36"/>
          <p:cNvSpPr/>
          <p:nvPr/>
        </p:nvSpPr>
        <p:spPr>
          <a:xfrm>
            <a:off x="7913804" y="1945875"/>
            <a:ext cx="62851" cy="6285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100"/>
          </a:p>
        </p:txBody>
      </p:sp>
      <p:sp>
        <p:nvSpPr>
          <p:cNvPr id="38" name="Freeform 71"/>
          <p:cNvSpPr>
            <a:spLocks/>
          </p:cNvSpPr>
          <p:nvPr/>
        </p:nvSpPr>
        <p:spPr bwMode="auto">
          <a:xfrm>
            <a:off x="6727756" y="1450946"/>
            <a:ext cx="1186047" cy="512361"/>
          </a:xfrm>
          <a:custGeom>
            <a:avLst/>
            <a:gdLst>
              <a:gd name="T0" fmla="*/ 395178462 w 10739"/>
              <a:gd name="T1" fmla="*/ 64408201 h 19033"/>
              <a:gd name="T2" fmla="*/ 0 w 10739"/>
              <a:gd name="T3" fmla="*/ 0 h 19033"/>
              <a:gd name="T4" fmla="*/ 0 60000 65536"/>
              <a:gd name="T5" fmla="*/ 0 60000 65536"/>
              <a:gd name="T6" fmla="*/ 0 w 10739"/>
              <a:gd name="T7" fmla="*/ 0 h 19033"/>
              <a:gd name="T8" fmla="*/ 10739 w 10739"/>
              <a:gd name="T9" fmla="*/ 19033 h 190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739" h="19033">
                <a:moveTo>
                  <a:pt x="10739" y="19033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rgbClr val="0000FF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z="1100"/>
          </a:p>
        </p:txBody>
      </p:sp>
      <p:sp>
        <p:nvSpPr>
          <p:cNvPr id="39" name="Text Box 75"/>
          <p:cNvSpPr txBox="1">
            <a:spLocks noChangeArrowheads="1"/>
          </p:cNvSpPr>
          <p:nvPr/>
        </p:nvSpPr>
        <p:spPr bwMode="auto">
          <a:xfrm>
            <a:off x="7265818" y="1469927"/>
            <a:ext cx="51485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100" b="1" dirty="0" smtClean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anose="020B0A04020102020204" pitchFamily="34" charset="0"/>
              </a:rPr>
              <a:t>8</a:t>
            </a:r>
            <a:r>
              <a:rPr lang="ru-RU" sz="1100" b="1" dirty="0" smtClean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anose="020B0A04020102020204" pitchFamily="34" charset="0"/>
              </a:rPr>
              <a:t>7км</a:t>
            </a:r>
            <a:endParaRPr lang="ru-RU" sz="1100" b="1" dirty="0">
              <a:ln w="3175">
                <a:solidFill>
                  <a:schemeClr val="bg1"/>
                </a:solidFill>
                <a:round/>
              </a:ln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0" name="Text Box 143"/>
          <p:cNvSpPr txBox="1">
            <a:spLocks noChangeArrowheads="1"/>
          </p:cNvSpPr>
          <p:nvPr/>
        </p:nvSpPr>
        <p:spPr bwMode="auto">
          <a:xfrm>
            <a:off x="7829997" y="1958231"/>
            <a:ext cx="48296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 err="1" smtClean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itchFamily="34" charset="0"/>
              </a:rPr>
              <a:t>Кез</a:t>
            </a:r>
            <a:endParaRPr lang="ru-RU" sz="1100" b="1" dirty="0">
              <a:ln w="3175">
                <a:solidFill>
                  <a:schemeClr val="bg1"/>
                </a:solidFill>
                <a:round/>
              </a:ln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latin typeface="Arial Black" pitchFamily="34" charset="0"/>
            </a:endParaRPr>
          </a:p>
        </p:txBody>
      </p:sp>
      <p:sp>
        <p:nvSpPr>
          <p:cNvPr id="25" name="Text Box 143"/>
          <p:cNvSpPr txBox="1">
            <a:spLocks noChangeArrowheads="1"/>
          </p:cNvSpPr>
          <p:nvPr/>
        </p:nvSpPr>
        <p:spPr bwMode="auto">
          <a:xfrm>
            <a:off x="7100584" y="1660254"/>
            <a:ext cx="100562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100" b="1" dirty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itchFamily="34" charset="0"/>
              </a:rPr>
              <a:t>Балезино</a:t>
            </a:r>
          </a:p>
        </p:txBody>
      </p:sp>
      <p:sp>
        <p:nvSpPr>
          <p:cNvPr id="12332" name="Text Box 75"/>
          <p:cNvSpPr txBox="1">
            <a:spLocks noChangeArrowheads="1"/>
          </p:cNvSpPr>
          <p:nvPr/>
        </p:nvSpPr>
        <p:spPr bwMode="auto">
          <a:xfrm>
            <a:off x="6843157" y="1584163"/>
            <a:ext cx="51485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100" b="1" dirty="0">
                <a:ln w="3175">
                  <a:solidFill>
                    <a:schemeClr val="bg1"/>
                  </a:solidFill>
                  <a:round/>
                </a:ln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Arial Black" panose="020B0A04020102020204" pitchFamily="34" charset="0"/>
              </a:rPr>
              <a:t>33км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2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2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2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2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12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12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7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6" grpId="0" animBg="1"/>
      <p:bldP spid="12327" grpId="0" animBg="1"/>
      <p:bldP spid="12328" grpId="0" animBg="1"/>
      <p:bldP spid="12329" grpId="0" animBg="1"/>
      <p:bldP spid="12330" grpId="0" animBg="1"/>
      <p:bldP spid="12331" grpId="0"/>
      <p:bldP spid="12333" grpId="0"/>
      <p:bldP spid="12334" grpId="0"/>
      <p:bldP spid="12335" grpId="0"/>
      <p:bldP spid="23" grpId="0"/>
      <p:bldP spid="24" grpId="0"/>
      <p:bldP spid="26" grpId="0"/>
      <p:bldP spid="27" grpId="0" animBg="1"/>
      <p:bldP spid="28" grpId="0" animBg="1"/>
      <p:bldP spid="29" grpId="0" animBg="1"/>
      <p:bldP spid="30" grpId="0" animBg="1"/>
      <p:bldP spid="2191" grpId="0"/>
      <p:bldP spid="31" grpId="0" animBg="1"/>
      <p:bldP spid="32" grpId="0"/>
      <p:bldP spid="12291" grpId="0"/>
      <p:bldP spid="34" grpId="0" animBg="1"/>
      <p:bldP spid="36" grpId="0" animBg="1"/>
      <p:bldP spid="37" grpId="0" animBg="1"/>
      <p:bldP spid="38" grpId="0" animBg="1"/>
      <p:bldP spid="39" grpId="0"/>
      <p:bldP spid="40" grpId="0"/>
      <p:bldP spid="25" grpId="0"/>
      <p:bldP spid="123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72400" cy="63796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ru-RU" sz="2400" kern="1200" dirty="0">
                <a:solidFill>
                  <a:schemeClr val="tx1"/>
                </a:solidFill>
                <a:latin typeface="Arial Black" pitchFamily="34" charset="0"/>
              </a:rPr>
              <a:t>Маршрутизация пациентов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052736"/>
            <a:ext cx="2016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Уровень и виды оказания помощи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83868" y="1052736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Медицинские организации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1052736"/>
            <a:ext cx="194421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Условия оказания мед. помощи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5576" y="1690700"/>
            <a:ext cx="2016224" cy="86409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III </a:t>
            </a:r>
            <a:r>
              <a:rPr lang="ru-RU" sz="1400" b="1" dirty="0" smtClean="0">
                <a:solidFill>
                  <a:schemeClr val="bg2"/>
                </a:solidFill>
              </a:rPr>
              <a:t>уровень</a:t>
            </a:r>
          </a:p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Специализированная, в т.ч. ВТП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55876" y="1690700"/>
            <a:ext cx="2088232" cy="86409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Федеральные центры</a:t>
            </a:r>
          </a:p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БУЗ УР «1РКБМЗУР»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72200" y="1690700"/>
            <a:ext cx="1944216" cy="86409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Амбулаторная</a:t>
            </a:r>
          </a:p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Стационар замещающая</a:t>
            </a:r>
          </a:p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Стационарная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55576" y="3024859"/>
            <a:ext cx="2016224" cy="86409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II </a:t>
            </a:r>
            <a:r>
              <a:rPr lang="ru-RU" sz="1400" b="1" dirty="0" smtClean="0">
                <a:solidFill>
                  <a:schemeClr val="bg2"/>
                </a:solidFill>
              </a:rPr>
              <a:t> уровень</a:t>
            </a:r>
          </a:p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Специализированная помощь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55576" y="4448732"/>
            <a:ext cx="2016224" cy="864096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I </a:t>
            </a:r>
            <a:r>
              <a:rPr lang="ru-RU" sz="1400" b="1" dirty="0" smtClean="0">
                <a:solidFill>
                  <a:schemeClr val="bg2"/>
                </a:solidFill>
              </a:rPr>
              <a:t>уровень</a:t>
            </a:r>
          </a:p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Первичная медико-санитарная помощь</a:t>
            </a:r>
            <a:r>
              <a:rPr lang="ru-RU" sz="1400" b="1" dirty="0" smtClean="0">
                <a:solidFill>
                  <a:srgbClr val="FFFF00"/>
                </a:solidFill>
              </a:rPr>
              <a:t>.</a:t>
            </a:r>
            <a:endParaRPr lang="ru-RU" sz="1400" b="1" dirty="0">
              <a:solidFill>
                <a:srgbClr val="FFFF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79116" y="4448732"/>
            <a:ext cx="2064992" cy="864096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ФАП,УБ,ВА,ВОП поликлиника</a:t>
            </a:r>
          </a:p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СМП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55876" y="2914837"/>
            <a:ext cx="2088232" cy="10841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8 Межмуниципальных</a:t>
            </a:r>
            <a:r>
              <a:rPr lang="ru-RU" sz="1400" b="1" dirty="0" smtClean="0">
                <a:solidFill>
                  <a:srgbClr val="FFFF00"/>
                </a:solidFill>
              </a:rPr>
              <a:t>  </a:t>
            </a:r>
            <a:r>
              <a:rPr lang="ru-RU" sz="1400" b="1" dirty="0" smtClean="0">
                <a:solidFill>
                  <a:schemeClr val="bg2"/>
                </a:solidFill>
              </a:rPr>
              <a:t>медицинских центров </a:t>
            </a:r>
            <a:br>
              <a:rPr lang="ru-RU" sz="1400" b="1" dirty="0" smtClean="0">
                <a:solidFill>
                  <a:schemeClr val="bg2"/>
                </a:solidFill>
              </a:rPr>
            </a:br>
            <a:r>
              <a:rPr lang="ru-RU" sz="1400" b="1" dirty="0" smtClean="0">
                <a:solidFill>
                  <a:schemeClr val="bg2"/>
                </a:solidFill>
              </a:rPr>
              <a:t>БУЗ УР «Глазовская  МБ МЗ УР»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72200" y="4448732"/>
            <a:ext cx="1944216" cy="864096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Амбулаторная</a:t>
            </a:r>
          </a:p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Стационар замещающая</a:t>
            </a:r>
          </a:p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Стационарная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72200" y="3024859"/>
            <a:ext cx="1944216" cy="86409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Амбулаторная</a:t>
            </a:r>
          </a:p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Стационар замещающая</a:t>
            </a:r>
          </a:p>
          <a:p>
            <a:pPr algn="ctr"/>
            <a:r>
              <a:rPr lang="ru-RU" sz="1400" b="1" dirty="0" smtClean="0">
                <a:solidFill>
                  <a:schemeClr val="bg2"/>
                </a:solidFill>
              </a:rPr>
              <a:t>Стационарная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19" name="Стрелка вверх 18"/>
          <p:cNvSpPr/>
          <p:nvPr/>
        </p:nvSpPr>
        <p:spPr>
          <a:xfrm>
            <a:off x="4257676" y="5312828"/>
            <a:ext cx="484632" cy="216024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4257676" y="2554796"/>
            <a:ext cx="484632" cy="36004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22" name="Стрелка вверх 21"/>
          <p:cNvSpPr/>
          <p:nvPr/>
        </p:nvSpPr>
        <p:spPr>
          <a:xfrm>
            <a:off x="4257676" y="4032306"/>
            <a:ext cx="484632" cy="416426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23" name="Улыбающееся лицо 22"/>
          <p:cNvSpPr/>
          <p:nvPr/>
        </p:nvSpPr>
        <p:spPr>
          <a:xfrm>
            <a:off x="4041652" y="5528852"/>
            <a:ext cx="936104" cy="836712"/>
          </a:xfrm>
          <a:prstGeom prst="smileyFac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/>
              </a:solidFill>
            </a:endParaRPr>
          </a:p>
        </p:txBody>
      </p:sp>
      <p:cxnSp>
        <p:nvCxnSpPr>
          <p:cNvPr id="25" name="Прямая соединительная линия 24"/>
          <p:cNvCxnSpPr>
            <a:stCxn id="10" idx="3"/>
            <a:endCxn id="11" idx="1"/>
          </p:cNvCxnSpPr>
          <p:nvPr/>
        </p:nvCxnSpPr>
        <p:spPr>
          <a:xfrm>
            <a:off x="2771800" y="2122748"/>
            <a:ext cx="6840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stCxn id="13" idx="3"/>
            <a:endCxn id="16" idx="1"/>
          </p:cNvCxnSpPr>
          <p:nvPr/>
        </p:nvCxnSpPr>
        <p:spPr>
          <a:xfrm>
            <a:off x="2771800" y="3456907"/>
            <a:ext cx="6840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14" idx="3"/>
            <a:endCxn id="15" idx="1"/>
          </p:cNvCxnSpPr>
          <p:nvPr/>
        </p:nvCxnSpPr>
        <p:spPr>
          <a:xfrm>
            <a:off x="2771800" y="4880780"/>
            <a:ext cx="7073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16" idx="3"/>
            <a:endCxn id="18" idx="1"/>
          </p:cNvCxnSpPr>
          <p:nvPr/>
        </p:nvCxnSpPr>
        <p:spPr>
          <a:xfrm>
            <a:off x="5544108" y="3456907"/>
            <a:ext cx="8280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15" idx="3"/>
            <a:endCxn id="17" idx="1"/>
          </p:cNvCxnSpPr>
          <p:nvPr/>
        </p:nvCxnSpPr>
        <p:spPr>
          <a:xfrm>
            <a:off x="5544108" y="4880780"/>
            <a:ext cx="8280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11" idx="3"/>
            <a:endCxn id="12" idx="1"/>
          </p:cNvCxnSpPr>
          <p:nvPr/>
        </p:nvCxnSpPr>
        <p:spPr>
          <a:xfrm>
            <a:off x="5544108" y="2122748"/>
            <a:ext cx="8280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678761" y="341119"/>
            <a:ext cx="5616624" cy="80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+mj-ea"/>
                <a:cs typeface="+mj-cs"/>
              </a:rPr>
              <a:t>Обеспеченность населения медицинским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+mj-ea"/>
                <a:cs typeface="+mj-cs"/>
              </a:rPr>
              <a:t>персоналом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143001" y="730293"/>
            <a:ext cx="138564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200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1143001" y="730293"/>
            <a:ext cx="138564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20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539552" y="1268760"/>
          <a:ext cx="806489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768752" cy="111896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z="2400" dirty="0">
                <a:solidFill>
                  <a:schemeClr val="tx1"/>
                </a:solidFill>
                <a:latin typeface="Arial Black" pitchFamily="34" charset="0"/>
              </a:rPr>
              <a:t/>
            </a:r>
            <a:br>
              <a:rPr lang="ru-RU" altLang="ru-RU" sz="2400" dirty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altLang="ru-RU" sz="2400" dirty="0">
                <a:solidFill>
                  <a:schemeClr val="tx1"/>
                </a:solidFill>
                <a:latin typeface="Arial Black" pitchFamily="34" charset="0"/>
              </a:rPr>
              <a:t>Динамика изменения </a:t>
            </a:r>
            <a:r>
              <a:rPr lang="en-US" altLang="ru-RU" sz="2400" dirty="0" smtClean="0">
                <a:solidFill>
                  <a:schemeClr val="tx1"/>
                </a:solidFill>
                <a:latin typeface="Arial Black" pitchFamily="34" charset="0"/>
              </a:rPr>
              <a:t/>
            </a:r>
            <a:br>
              <a:rPr lang="en-US" altLang="ru-RU" sz="24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altLang="ru-RU" sz="2400" dirty="0" smtClean="0">
                <a:solidFill>
                  <a:schemeClr val="tx1"/>
                </a:solidFill>
                <a:latin typeface="Arial Black" pitchFamily="34" charset="0"/>
              </a:rPr>
              <a:t>роста </a:t>
            </a:r>
            <a:r>
              <a:rPr lang="ru-RU" altLang="ru-RU" sz="2400" dirty="0">
                <a:solidFill>
                  <a:schemeClr val="tx1"/>
                </a:solidFill>
                <a:latin typeface="Arial Black" pitchFamily="34" charset="0"/>
              </a:rPr>
              <a:t>средней заработной платы</a:t>
            </a:r>
            <a:br>
              <a:rPr lang="ru-RU" altLang="ru-RU" sz="2400" dirty="0">
                <a:solidFill>
                  <a:schemeClr val="tx1"/>
                </a:solidFill>
                <a:latin typeface="Arial Black" pitchFamily="34" charset="0"/>
              </a:rPr>
            </a:b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3238845"/>
              </p:ext>
            </p:extLst>
          </p:nvPr>
        </p:nvGraphicFramePr>
        <p:xfrm>
          <a:off x="179512" y="1370255"/>
          <a:ext cx="8496944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7772400" cy="576064"/>
          </a:xfrm>
          <a:solidFill>
            <a:srgbClr val="FFFF00"/>
          </a:solidFill>
        </p:spPr>
        <p:txBody>
          <a:bodyPr/>
          <a:lstStyle/>
          <a:p>
            <a:r>
              <a:rPr lang="ru-RU" sz="2800" dirty="0" smtClean="0">
                <a:solidFill>
                  <a:schemeClr val="bg2"/>
                </a:solidFill>
              </a:rPr>
              <a:t>После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реорганизации ЛПУ будут созданы: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980728"/>
            <a:ext cx="7772400" cy="5688632"/>
          </a:xfrm>
        </p:spPr>
        <p:txBody>
          <a:bodyPr/>
          <a:lstStyle/>
          <a:p>
            <a:r>
              <a:rPr lang="ru-RU" sz="2000" b="1" dirty="0" smtClean="0"/>
              <a:t>Единая клинико-диагностическая лаборатория с пунктами забора биологических сред в поликлиниках</a:t>
            </a:r>
          </a:p>
          <a:p>
            <a:r>
              <a:rPr lang="ru-RU" sz="2000" b="1" dirty="0" smtClean="0"/>
              <a:t>Единая диагностическая служба с кабинетами (УЗИ, </a:t>
            </a:r>
            <a:r>
              <a:rPr lang="en-US" sz="2000" b="1" dirty="0" smtClean="0"/>
              <a:t>Ro</a:t>
            </a:r>
            <a:r>
              <a:rPr lang="ru-RU" sz="2000" b="1" dirty="0" smtClean="0"/>
              <a:t>, функциональной диагностики) в поликлиниках</a:t>
            </a:r>
          </a:p>
          <a:p>
            <a:r>
              <a:rPr lang="ru-RU" sz="2000" b="1" dirty="0" smtClean="0"/>
              <a:t>Единая аптека</a:t>
            </a:r>
          </a:p>
          <a:p>
            <a:pPr lvl="0"/>
            <a:r>
              <a:rPr lang="ru-RU" sz="2000" b="1" dirty="0" smtClean="0"/>
              <a:t>Единая контрактная служба</a:t>
            </a:r>
          </a:p>
          <a:p>
            <a:pPr lvl="0"/>
            <a:r>
              <a:rPr lang="ru-RU" sz="2000" b="1" dirty="0" smtClean="0"/>
              <a:t>Единая хозяйственная служба</a:t>
            </a:r>
          </a:p>
          <a:p>
            <a:pPr lvl="0"/>
            <a:r>
              <a:rPr lang="ru-RU" sz="2000" b="1" dirty="0" smtClean="0"/>
              <a:t>Единая транспортная служба</a:t>
            </a:r>
          </a:p>
          <a:p>
            <a:pPr lvl="0"/>
            <a:r>
              <a:rPr lang="ru-RU" sz="2000" b="1" dirty="0" smtClean="0"/>
              <a:t>Появится возможность создания отделения неотложной медицинской помощи</a:t>
            </a:r>
          </a:p>
          <a:p>
            <a:pPr lvl="0"/>
            <a:r>
              <a:rPr lang="ru-RU" sz="2000" b="1" dirty="0" smtClean="0"/>
              <a:t>Появится возможность создания травматологического центра</a:t>
            </a:r>
          </a:p>
          <a:p>
            <a:pPr lvl="0"/>
            <a:r>
              <a:rPr lang="ru-RU" sz="2000" b="1" dirty="0" smtClean="0"/>
              <a:t>Появится возможность создания центров амбулаторной хирургии</a:t>
            </a:r>
          </a:p>
          <a:p>
            <a:pPr lvl="0"/>
            <a:r>
              <a:rPr lang="ru-RU" sz="2000" b="1" dirty="0" smtClean="0"/>
              <a:t>Появится возможность оказания полиативной помощи (хоспис на 20 коек)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7772400" cy="576064"/>
          </a:xfrm>
          <a:solidFill>
            <a:srgbClr val="FFFF00"/>
          </a:solidFill>
        </p:spPr>
        <p:txBody>
          <a:bodyPr/>
          <a:lstStyle/>
          <a:p>
            <a:r>
              <a:rPr lang="ru-RU" sz="2800" dirty="0" smtClean="0">
                <a:solidFill>
                  <a:schemeClr val="bg2"/>
                </a:solidFill>
              </a:rPr>
              <a:t>После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реорганизации ЛПУ будут освобождены: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4680520"/>
          </a:xfrm>
        </p:spPr>
        <p:txBody>
          <a:bodyPr/>
          <a:lstStyle/>
          <a:p>
            <a:r>
              <a:rPr lang="ru-RU" sz="1800" b="1" dirty="0" smtClean="0"/>
              <a:t>Здание КДЛ (площадь 1 312,2 кв. м), ул. Мира, 22 </a:t>
            </a:r>
          </a:p>
          <a:p>
            <a:r>
              <a:rPr lang="ru-RU" sz="1800" b="1" dirty="0" smtClean="0"/>
              <a:t>Здание морга (площадь 150,9 кв. м), ул. Мира, 22 </a:t>
            </a:r>
          </a:p>
          <a:p>
            <a:pPr lvl="0"/>
            <a:r>
              <a:rPr lang="ru-RU" sz="1800" b="1" dirty="0" smtClean="0"/>
              <a:t>Здание склада (площадь 266,0 кв. м), ул. Мира, 22 </a:t>
            </a:r>
          </a:p>
          <a:p>
            <a:r>
              <a:rPr lang="ru-RU" sz="1800" b="1" dirty="0" smtClean="0"/>
              <a:t>Здание ледника (99,6 кв. м), ул. Мира, 22 </a:t>
            </a:r>
          </a:p>
          <a:p>
            <a:r>
              <a:rPr lang="ru-RU" sz="1800" b="1" dirty="0" smtClean="0"/>
              <a:t>Здание АЗС (площадь 59,7 кв. м), ул. 2-я Набережная, 26</a:t>
            </a:r>
          </a:p>
          <a:p>
            <a:r>
              <a:rPr lang="ru-RU" sz="1800" b="1" dirty="0" smtClean="0"/>
              <a:t>Здание административно-бытовое (площадь 485,2 кв. м), ул. 2-я Набережная, 26</a:t>
            </a:r>
          </a:p>
          <a:p>
            <a:r>
              <a:rPr lang="ru-RU" sz="1800" b="1" dirty="0" smtClean="0"/>
              <a:t>Здание медицинского вытрезвителя (площадь 165,2 кв. м), ул. Глазовская, 22</a:t>
            </a:r>
          </a:p>
          <a:p>
            <a:r>
              <a:rPr lang="ru-RU" sz="1800" b="1" dirty="0" smtClean="0"/>
              <a:t>Встроенное помещение в жилом доме (площадь 511,7  кв. м), ул. Сибирская, д.22 </a:t>
            </a:r>
          </a:p>
          <a:p>
            <a:r>
              <a:rPr lang="ru-RU" sz="1800" b="1" dirty="0" smtClean="0"/>
              <a:t>Земельный участок (площадь 824 кв. м),  ул. Глазовская, 22</a:t>
            </a:r>
          </a:p>
          <a:p>
            <a:r>
              <a:rPr lang="ru-RU" sz="1800" b="1" dirty="0" smtClean="0"/>
              <a:t>Помещение в жилом доме по ул. Калинина, д.2а (площадь 300,0 кв.м.)</a:t>
            </a:r>
          </a:p>
          <a:p>
            <a:r>
              <a:rPr lang="ru-RU" sz="1800" b="1" dirty="0" smtClean="0"/>
              <a:t>Помещение в жилом доме по ул. М. Гвардии (площадь 130,2 кв.м)</a:t>
            </a:r>
          </a:p>
          <a:p>
            <a:r>
              <a:rPr lang="ru-RU" sz="1800" b="1" dirty="0" smtClean="0"/>
              <a:t>Здание вен</a:t>
            </a:r>
            <a:r>
              <a:rPr lang="ru-RU" sz="1800" b="1" dirty="0" smtClean="0"/>
              <a:t>.</a:t>
            </a:r>
            <a:r>
              <a:rPr lang="en-US" sz="1800" b="1" dirty="0" smtClean="0"/>
              <a:t> </a:t>
            </a:r>
            <a:r>
              <a:rPr lang="ru-RU" sz="1800" b="1" dirty="0" smtClean="0"/>
              <a:t>бак.</a:t>
            </a:r>
            <a:r>
              <a:rPr lang="en-US" sz="1800" b="1" dirty="0" smtClean="0"/>
              <a:t> </a:t>
            </a:r>
            <a:r>
              <a:rPr lang="ru-RU" sz="1800" b="1" dirty="0" smtClean="0"/>
              <a:t>лаборатории </a:t>
            </a:r>
            <a:r>
              <a:rPr lang="ru-RU" sz="1800" b="1" dirty="0" smtClean="0"/>
              <a:t>(площадь 165,3 кв. м), ул. Кирова, 27</a:t>
            </a:r>
          </a:p>
          <a:p>
            <a:r>
              <a:rPr lang="ru-RU" sz="1800" b="1" dirty="0" smtClean="0"/>
              <a:t>Здание инфекционного корпуса (площадь 259,1 кв.м), ул. Кирова, 27</a:t>
            </a:r>
          </a:p>
          <a:p>
            <a:r>
              <a:rPr lang="ru-RU" sz="1800" b="1" dirty="0" smtClean="0"/>
              <a:t>Здание стационара </a:t>
            </a:r>
            <a:r>
              <a:rPr lang="ru-RU" sz="1800" b="1" dirty="0" err="1" smtClean="0"/>
              <a:t>Понинской</a:t>
            </a:r>
            <a:r>
              <a:rPr lang="ru-RU" sz="1800" b="1" dirty="0" smtClean="0"/>
              <a:t> участковой больницы  (165,3 кв. м)</a:t>
            </a:r>
          </a:p>
          <a:p>
            <a:pPr algn="ctr">
              <a:buNone/>
            </a:pPr>
            <a:endParaRPr lang="ru-RU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1226"/>
            <a:ext cx="7772400" cy="90872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400" dirty="0">
                <a:solidFill>
                  <a:schemeClr val="tx1"/>
                </a:solidFill>
                <a:latin typeface="Arial Black" pitchFamily="34" charset="0"/>
              </a:rPr>
              <a:t>Экономическая эффективность </a:t>
            </a: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создания </a:t>
            </a:r>
            <a:r>
              <a:rPr lang="ru-RU" sz="2400" dirty="0">
                <a:solidFill>
                  <a:schemeClr val="tx1"/>
                </a:solidFill>
                <a:latin typeface="Arial Black" pitchFamily="34" charset="0"/>
              </a:rPr>
              <a:t>единого ЛПУ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50480"/>
            <a:ext cx="8226425" cy="72008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spcBef>
                <a:spcPct val="0"/>
              </a:spcBef>
              <a:buNone/>
            </a:pPr>
            <a:r>
              <a:rPr lang="ru-RU" sz="2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+mj-ea"/>
                <a:cs typeface="+mj-cs"/>
              </a:rPr>
              <a:t>Формирование единого плана </a:t>
            </a:r>
            <a:br>
              <a:rPr lang="ru-RU" sz="2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+mj-ea"/>
                <a:cs typeface="+mj-cs"/>
              </a:rPr>
            </a:br>
            <a:r>
              <a:rPr lang="ru-RU" sz="2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+mj-ea"/>
                <a:cs typeface="+mj-cs"/>
              </a:rPr>
              <a:t>финансово-хозяйственной деятельности</a:t>
            </a:r>
          </a:p>
        </p:txBody>
      </p:sp>
      <p:sp>
        <p:nvSpPr>
          <p:cNvPr id="140292" name="Oval 4"/>
          <p:cNvSpPr>
            <a:spLocks noChangeArrowheads="1"/>
          </p:cNvSpPr>
          <p:nvPr/>
        </p:nvSpPr>
        <p:spPr bwMode="auto">
          <a:xfrm>
            <a:off x="3995936" y="2969370"/>
            <a:ext cx="2160240" cy="1626976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700" b="1" dirty="0" smtClean="0">
                <a:latin typeface="+mn-lt"/>
              </a:rPr>
              <a:t>Продажа, передача</a:t>
            </a:r>
          </a:p>
          <a:p>
            <a:pPr algn="ctr"/>
            <a:r>
              <a:rPr lang="ru-RU" sz="1700" b="1" dirty="0" smtClean="0">
                <a:latin typeface="+mn-lt"/>
              </a:rPr>
              <a:t>неиспользуемых</a:t>
            </a:r>
          </a:p>
          <a:p>
            <a:pPr algn="ctr"/>
            <a:r>
              <a:rPr lang="ru-RU" sz="1700" b="1" dirty="0" smtClean="0">
                <a:latin typeface="+mn-lt"/>
              </a:rPr>
              <a:t>зданий, помещений</a:t>
            </a:r>
            <a:endParaRPr lang="ru-RU" sz="1700" b="1" dirty="0">
              <a:latin typeface="+mn-lt"/>
            </a:endParaRPr>
          </a:p>
        </p:txBody>
      </p:sp>
      <p:sp>
        <p:nvSpPr>
          <p:cNvPr id="140293" name="Oval 5"/>
          <p:cNvSpPr>
            <a:spLocks noChangeArrowheads="1"/>
          </p:cNvSpPr>
          <p:nvPr/>
        </p:nvSpPr>
        <p:spPr bwMode="auto">
          <a:xfrm>
            <a:off x="6084169" y="3645024"/>
            <a:ext cx="2735982" cy="1584176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700" b="1" dirty="0" smtClean="0">
                <a:latin typeface="+mn-lt"/>
              </a:rPr>
              <a:t>Сокращение расходов </a:t>
            </a:r>
            <a:br>
              <a:rPr lang="ru-RU" sz="1700" b="1" dirty="0" smtClean="0">
                <a:latin typeface="+mn-lt"/>
              </a:rPr>
            </a:br>
            <a:r>
              <a:rPr lang="ru-RU" sz="1700" b="1" dirty="0" smtClean="0">
                <a:latin typeface="+mn-lt"/>
              </a:rPr>
              <a:t>на содержание зданий, </a:t>
            </a:r>
          </a:p>
          <a:p>
            <a:pPr algn="ctr"/>
            <a:r>
              <a:rPr lang="ru-RU" sz="1700" b="1" dirty="0" smtClean="0">
                <a:latin typeface="+mn-lt"/>
              </a:rPr>
              <a:t>расходные материалы,</a:t>
            </a:r>
          </a:p>
          <a:p>
            <a:pPr algn="ctr"/>
            <a:r>
              <a:rPr lang="ru-RU" sz="1700" b="1" dirty="0" smtClean="0">
                <a:latin typeface="+mn-lt"/>
              </a:rPr>
              <a:t>медикаменты, ГСМ</a:t>
            </a:r>
            <a:endParaRPr lang="ru-RU" sz="1700" b="1" dirty="0">
              <a:latin typeface="+mn-lt"/>
            </a:endParaRPr>
          </a:p>
        </p:txBody>
      </p:sp>
      <p:sp>
        <p:nvSpPr>
          <p:cNvPr id="140294" name="Oval 6"/>
          <p:cNvSpPr>
            <a:spLocks noChangeArrowheads="1"/>
          </p:cNvSpPr>
          <p:nvPr/>
        </p:nvSpPr>
        <p:spPr bwMode="auto">
          <a:xfrm>
            <a:off x="323850" y="2420888"/>
            <a:ext cx="3551269" cy="2589424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700" b="1" dirty="0" smtClean="0">
                <a:latin typeface="+mn-lt"/>
              </a:rPr>
              <a:t>Приведение коечного фонда </a:t>
            </a:r>
          </a:p>
          <a:p>
            <a:pPr algn="ctr"/>
            <a:r>
              <a:rPr lang="ru-RU" sz="1700" b="1" dirty="0" smtClean="0">
                <a:latin typeface="+mn-lt"/>
              </a:rPr>
              <a:t>в соответствии с объемами </a:t>
            </a:r>
          </a:p>
          <a:p>
            <a:pPr algn="ctr"/>
            <a:r>
              <a:rPr lang="ru-RU" sz="1700" b="1" dirty="0" smtClean="0">
                <a:latin typeface="+mn-lt"/>
              </a:rPr>
              <a:t>медицинской помощи по ОМС.</a:t>
            </a:r>
          </a:p>
          <a:p>
            <a:pPr algn="ctr"/>
            <a:r>
              <a:rPr lang="ru-RU" sz="1700" b="1" dirty="0" smtClean="0">
                <a:latin typeface="+mn-lt"/>
              </a:rPr>
              <a:t>Приведение штатной  численности</a:t>
            </a:r>
          </a:p>
          <a:p>
            <a:pPr algn="ctr"/>
            <a:r>
              <a:rPr lang="ru-RU" sz="1700" b="1" dirty="0" smtClean="0">
                <a:latin typeface="+mn-lt"/>
              </a:rPr>
              <a:t>МП к нормативам</a:t>
            </a:r>
          </a:p>
          <a:p>
            <a:pPr algn="ctr"/>
            <a:r>
              <a:rPr lang="ru-RU" sz="1700" b="1" dirty="0" smtClean="0">
                <a:latin typeface="+mn-lt"/>
              </a:rPr>
              <a:t>Сокращение АУП в 2 раза</a:t>
            </a:r>
            <a:endParaRPr lang="ru-RU" sz="1700" b="1" dirty="0">
              <a:latin typeface="+mn-lt"/>
            </a:endParaRPr>
          </a:p>
        </p:txBody>
      </p:sp>
      <p:sp>
        <p:nvSpPr>
          <p:cNvPr id="140295" name="AutoShape 7"/>
          <p:cNvSpPr>
            <a:spLocks noChangeArrowheads="1"/>
          </p:cNvSpPr>
          <p:nvPr/>
        </p:nvSpPr>
        <p:spPr bwMode="auto">
          <a:xfrm>
            <a:off x="1521432" y="1970560"/>
            <a:ext cx="1204913" cy="43491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0296" name="AutoShape 8"/>
          <p:cNvSpPr>
            <a:spLocks noChangeArrowheads="1"/>
          </p:cNvSpPr>
          <p:nvPr/>
        </p:nvSpPr>
        <p:spPr bwMode="auto">
          <a:xfrm>
            <a:off x="4437596" y="1970561"/>
            <a:ext cx="1204912" cy="99881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1700" b="1">
              <a:latin typeface="+mn-lt"/>
            </a:endParaRPr>
          </a:p>
        </p:txBody>
      </p:sp>
      <p:sp>
        <p:nvSpPr>
          <p:cNvPr id="140297" name="AutoShape 9"/>
          <p:cNvSpPr>
            <a:spLocks noChangeArrowheads="1"/>
          </p:cNvSpPr>
          <p:nvPr/>
        </p:nvSpPr>
        <p:spPr bwMode="auto">
          <a:xfrm>
            <a:off x="6896331" y="1970560"/>
            <a:ext cx="1204913" cy="1674464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1700" b="1">
              <a:latin typeface="+mn-lt"/>
            </a:endParaRPr>
          </a:p>
        </p:txBody>
      </p:sp>
      <p:sp>
        <p:nvSpPr>
          <p:cNvPr id="140298" name="Rectangle 10"/>
          <p:cNvSpPr>
            <a:spLocks noChangeArrowheads="1"/>
          </p:cNvSpPr>
          <p:nvPr/>
        </p:nvSpPr>
        <p:spPr bwMode="auto">
          <a:xfrm>
            <a:off x="323850" y="5445224"/>
            <a:ext cx="8496300" cy="936104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000" b="1" dirty="0" smtClean="0">
                <a:latin typeface="+mn-lt"/>
              </a:rPr>
              <a:t>Возможность проведения ремонтных работ</a:t>
            </a:r>
          </a:p>
          <a:p>
            <a:r>
              <a:rPr lang="ru-RU" sz="2000" b="1" dirty="0" smtClean="0">
                <a:latin typeface="+mn-lt"/>
              </a:rPr>
              <a:t>Возможность обновления оборудования и закупка нового медицинского </a:t>
            </a:r>
          </a:p>
          <a:p>
            <a:r>
              <a:rPr lang="ru-RU" sz="2000" b="1" dirty="0" smtClean="0">
                <a:latin typeface="+mn-lt"/>
              </a:rPr>
              <a:t>оборудования</a:t>
            </a:r>
            <a:endParaRPr lang="ru-RU" sz="2000" b="1" dirty="0">
              <a:latin typeface="+mn-lt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569647" cy="49053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400" dirty="0">
                <a:solidFill>
                  <a:schemeClr val="tx1"/>
                </a:solidFill>
                <a:latin typeface="Arial Black" pitchFamily="34" charset="0"/>
              </a:rPr>
              <a:t>Экономическая эффективность </a:t>
            </a:r>
            <a:r>
              <a:rPr lang="en-US" sz="2400" dirty="0" smtClean="0">
                <a:solidFill>
                  <a:schemeClr val="tx1"/>
                </a:solidFill>
                <a:latin typeface="Arial Black" pitchFamily="34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создания </a:t>
            </a:r>
            <a:r>
              <a:rPr lang="ru-RU" sz="2400" dirty="0">
                <a:solidFill>
                  <a:schemeClr val="tx1"/>
                </a:solidFill>
                <a:latin typeface="Arial Black" pitchFamily="34" charset="0"/>
              </a:rPr>
              <a:t>единого ЛПУ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980728"/>
            <a:ext cx="8642350" cy="1584325"/>
            <a:chOff x="158" y="618"/>
            <a:chExt cx="5444" cy="998"/>
          </a:xfrm>
        </p:grpSpPr>
        <p:sp>
          <p:nvSpPr>
            <p:cNvPr id="155652" name="Rectangle 4"/>
            <p:cNvSpPr>
              <a:spLocks noChangeArrowheads="1"/>
            </p:cNvSpPr>
            <p:nvPr/>
          </p:nvSpPr>
          <p:spPr bwMode="auto">
            <a:xfrm>
              <a:off x="158" y="618"/>
              <a:ext cx="3312" cy="38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r" eaLnBrk="0" hangingPunct="0"/>
              <a:r>
                <a:rPr lang="ru-RU" sz="2000" b="1" dirty="0" smtClean="0">
                  <a:latin typeface="+mn-lt"/>
                </a:rPr>
                <a:t>Сокращение административно – управленческого персонала</a:t>
              </a:r>
              <a:endParaRPr lang="ru-RU" sz="2000" b="1" dirty="0">
                <a:latin typeface="+mn-lt"/>
              </a:endParaRPr>
            </a:p>
          </p:txBody>
        </p:sp>
        <p:sp>
          <p:nvSpPr>
            <p:cNvPr id="155653" name="Rectangle 5"/>
            <p:cNvSpPr>
              <a:spLocks noChangeArrowheads="1"/>
            </p:cNvSpPr>
            <p:nvPr/>
          </p:nvSpPr>
          <p:spPr bwMode="auto">
            <a:xfrm>
              <a:off x="3787" y="618"/>
              <a:ext cx="1815" cy="385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eaLnBrk="0" hangingPunct="0"/>
              <a:r>
                <a:rPr lang="en-US" sz="2200" b="1" dirty="0" smtClean="0">
                  <a:solidFill>
                    <a:srgbClr val="FF0000"/>
                  </a:solidFill>
                  <a:latin typeface="+mn-lt"/>
                </a:rPr>
                <a:t>6176,7 </a:t>
              </a:r>
              <a:r>
                <a:rPr lang="ru-RU" sz="2200" b="1" dirty="0" smtClean="0">
                  <a:solidFill>
                    <a:srgbClr val="FF0000"/>
                  </a:solidFill>
                  <a:latin typeface="+mn-lt"/>
                </a:rPr>
                <a:t>руб</a:t>
              </a:r>
              <a:r>
                <a:rPr lang="ru-RU" sz="2200" b="1" dirty="0">
                  <a:solidFill>
                    <a:srgbClr val="FF0000"/>
                  </a:solidFill>
                  <a:latin typeface="+mn-lt"/>
                </a:rPr>
                <a:t>.</a:t>
              </a: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975" y="1082"/>
              <a:ext cx="4627" cy="227"/>
              <a:chOff x="975" y="1525"/>
              <a:chExt cx="4627" cy="272"/>
            </a:xfrm>
          </p:grpSpPr>
          <p:sp>
            <p:nvSpPr>
              <p:cNvPr id="155655" name="Rectangle 7"/>
              <p:cNvSpPr>
                <a:spLocks noChangeArrowheads="1"/>
              </p:cNvSpPr>
              <p:nvPr/>
            </p:nvSpPr>
            <p:spPr bwMode="auto">
              <a:xfrm>
                <a:off x="975" y="1525"/>
                <a:ext cx="2495" cy="272"/>
              </a:xfrm>
              <a:prstGeom prst="rect">
                <a:avLst/>
              </a:prstGeom>
              <a:solidFill>
                <a:srgbClr val="FFFFB7"/>
              </a:soli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90000"/>
                  </a:lnSpc>
                  <a:spcBef>
                    <a:spcPct val="20000"/>
                  </a:spcBef>
                  <a:buClr>
                    <a:srgbClr val="FF5050"/>
                  </a:buClr>
                  <a:buSzPct val="200000"/>
                  <a:buFont typeface="Wingdings" pitchFamily="2" charset="2"/>
                  <a:buNone/>
                </a:pPr>
                <a:r>
                  <a:rPr lang="ru-RU" sz="2200" b="1" dirty="0" smtClean="0">
                    <a:solidFill>
                      <a:schemeClr val="bg2"/>
                    </a:solidFill>
                    <a:latin typeface="+mn-lt"/>
                  </a:rPr>
                  <a:t>2016 год</a:t>
                </a:r>
                <a:endParaRPr lang="ru-RU" sz="2200" b="1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155656" name="Rectangle 8"/>
              <p:cNvSpPr>
                <a:spLocks noChangeArrowheads="1"/>
              </p:cNvSpPr>
              <p:nvPr/>
            </p:nvSpPr>
            <p:spPr bwMode="auto">
              <a:xfrm>
                <a:off x="3787" y="1525"/>
                <a:ext cx="1815" cy="272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chemeClr val="bg2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anchor="ctr"/>
              <a:lstStyle/>
              <a:p>
                <a:pPr>
                  <a:spcBef>
                    <a:spcPct val="20000"/>
                  </a:spcBef>
                  <a:buClr>
                    <a:srgbClr val="FF5050"/>
                  </a:buClr>
                </a:pPr>
                <a:r>
                  <a:rPr lang="en-US" sz="2200" b="1" dirty="0" smtClean="0">
                    <a:solidFill>
                      <a:srgbClr val="FF0000"/>
                    </a:solidFill>
                    <a:latin typeface="+mn-lt"/>
                  </a:rPr>
                  <a:t>1235,3 </a:t>
                </a:r>
                <a:r>
                  <a:rPr lang="ru-RU" sz="2200" b="1" dirty="0" smtClean="0">
                    <a:solidFill>
                      <a:srgbClr val="FF0000"/>
                    </a:solidFill>
                    <a:latin typeface="+mn-lt"/>
                  </a:rPr>
                  <a:t>руб</a:t>
                </a:r>
                <a:r>
                  <a:rPr lang="ru-RU" sz="2200" b="1" dirty="0">
                    <a:solidFill>
                      <a:srgbClr val="FF0000"/>
                    </a:solidFill>
                    <a:latin typeface="+mn-lt"/>
                  </a:rPr>
                  <a:t>.</a:t>
                </a:r>
              </a:p>
            </p:txBody>
          </p:sp>
        </p:grpSp>
        <p:sp>
          <p:nvSpPr>
            <p:cNvPr id="155657" name="Rectangle 9"/>
            <p:cNvSpPr>
              <a:spLocks noChangeArrowheads="1"/>
            </p:cNvSpPr>
            <p:nvPr/>
          </p:nvSpPr>
          <p:spPr bwMode="auto">
            <a:xfrm>
              <a:off x="975" y="1389"/>
              <a:ext cx="2495" cy="227"/>
            </a:xfrm>
            <a:prstGeom prst="rect">
              <a:avLst/>
            </a:prstGeom>
            <a:solidFill>
              <a:srgbClr val="FFFFB7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rgbClr val="FF5050"/>
                </a:buClr>
                <a:buSzPct val="200000"/>
                <a:buFont typeface="Wingdings" pitchFamily="2" charset="2"/>
                <a:buNone/>
              </a:pPr>
              <a:r>
                <a:rPr lang="ru-RU" sz="2200" b="1" dirty="0" smtClean="0">
                  <a:solidFill>
                    <a:schemeClr val="bg2"/>
                  </a:solidFill>
                  <a:latin typeface="+mn-lt"/>
                </a:rPr>
                <a:t>2017 год</a:t>
              </a:r>
              <a:endParaRPr lang="ru-RU" sz="2200" b="1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55658" name="Rectangle 10"/>
            <p:cNvSpPr>
              <a:spLocks noChangeArrowheads="1"/>
            </p:cNvSpPr>
            <p:nvPr/>
          </p:nvSpPr>
          <p:spPr bwMode="auto">
            <a:xfrm>
              <a:off x="3787" y="1389"/>
              <a:ext cx="1815" cy="227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>
                <a:lnSpc>
                  <a:spcPct val="80000"/>
                </a:lnSpc>
                <a:spcBef>
                  <a:spcPct val="20000"/>
                </a:spcBef>
              </a:pPr>
              <a:r>
                <a:rPr lang="en-US" sz="2200" b="1" dirty="0" smtClean="0">
                  <a:solidFill>
                    <a:srgbClr val="FF0000"/>
                  </a:solidFill>
                  <a:latin typeface="+mn-lt"/>
                </a:rPr>
                <a:t>49,41,4 </a:t>
              </a:r>
              <a:r>
                <a:rPr lang="ru-RU" sz="2200" b="1" dirty="0" smtClean="0">
                  <a:solidFill>
                    <a:srgbClr val="FF0000"/>
                  </a:solidFill>
                  <a:latin typeface="+mn-lt"/>
                </a:rPr>
                <a:t>руб</a:t>
              </a:r>
              <a:r>
                <a:rPr lang="ru-RU" sz="2200" b="1" dirty="0">
                  <a:solidFill>
                    <a:srgbClr val="FF0000"/>
                  </a:solidFill>
                  <a:latin typeface="+mn-lt"/>
                </a:rPr>
                <a:t>. 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250825" y="2924944"/>
            <a:ext cx="8642350" cy="1584325"/>
            <a:chOff x="158" y="1842"/>
            <a:chExt cx="5444" cy="998"/>
          </a:xfrm>
        </p:grpSpPr>
        <p:sp>
          <p:nvSpPr>
            <p:cNvPr id="155660" name="Rectangle 12"/>
            <p:cNvSpPr>
              <a:spLocks noChangeArrowheads="1"/>
            </p:cNvSpPr>
            <p:nvPr/>
          </p:nvSpPr>
          <p:spPr bwMode="auto">
            <a:xfrm>
              <a:off x="158" y="1842"/>
              <a:ext cx="3312" cy="38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r" eaLnBrk="0" hangingPunct="0"/>
              <a:r>
                <a:rPr lang="ru-RU" sz="2000" b="1" dirty="0" smtClean="0">
                  <a:latin typeface="+mn-lt"/>
                </a:rPr>
                <a:t>Продажа, передача зданий, площадей и земельных участков</a:t>
              </a:r>
              <a:endParaRPr lang="ru-RU" sz="2000" b="1" dirty="0">
                <a:latin typeface="+mn-lt"/>
              </a:endParaRPr>
            </a:p>
          </p:txBody>
        </p:sp>
        <p:sp>
          <p:nvSpPr>
            <p:cNvPr id="155661" name="Rectangle 13"/>
            <p:cNvSpPr>
              <a:spLocks noChangeArrowheads="1"/>
            </p:cNvSpPr>
            <p:nvPr/>
          </p:nvSpPr>
          <p:spPr bwMode="auto">
            <a:xfrm>
              <a:off x="3787" y="1842"/>
              <a:ext cx="1815" cy="385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eaLnBrk="0" hangingPunct="0"/>
              <a:r>
                <a:rPr lang="en-US" sz="2200" b="1" dirty="0" smtClean="0">
                  <a:solidFill>
                    <a:srgbClr val="FF0000"/>
                  </a:solidFill>
                  <a:latin typeface="+mn-lt"/>
                </a:rPr>
                <a:t>28307,2 </a:t>
              </a:r>
              <a:r>
                <a:rPr lang="ru-RU" sz="2200" b="1" dirty="0" smtClean="0">
                  <a:solidFill>
                    <a:srgbClr val="FF0000"/>
                  </a:solidFill>
                  <a:latin typeface="+mn-lt"/>
                </a:rPr>
                <a:t>руб</a:t>
              </a:r>
              <a:r>
                <a:rPr lang="ru-RU" sz="2200" b="1" dirty="0">
                  <a:solidFill>
                    <a:srgbClr val="FF0000"/>
                  </a:solidFill>
                  <a:latin typeface="+mn-lt"/>
                </a:rPr>
                <a:t>.</a:t>
              </a:r>
            </a:p>
          </p:txBody>
        </p:sp>
        <p:sp>
          <p:nvSpPr>
            <p:cNvPr id="155662" name="Rectangle 14"/>
            <p:cNvSpPr>
              <a:spLocks noChangeArrowheads="1"/>
            </p:cNvSpPr>
            <p:nvPr/>
          </p:nvSpPr>
          <p:spPr bwMode="auto">
            <a:xfrm>
              <a:off x="975" y="2306"/>
              <a:ext cx="2495" cy="227"/>
            </a:xfrm>
            <a:prstGeom prst="rect">
              <a:avLst/>
            </a:prstGeom>
            <a:solidFill>
              <a:srgbClr val="FFFFB7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rgbClr val="FF5050"/>
                </a:buClr>
                <a:buSzPct val="200000"/>
                <a:buFont typeface="Wingdings" pitchFamily="2" charset="2"/>
                <a:buNone/>
              </a:pPr>
              <a:r>
                <a:rPr lang="ru-RU" sz="2200" b="1" dirty="0" smtClean="0">
                  <a:solidFill>
                    <a:schemeClr val="bg2"/>
                  </a:solidFill>
                  <a:latin typeface="+mn-lt"/>
                </a:rPr>
                <a:t>2016 год</a:t>
              </a:r>
              <a:endParaRPr lang="ru-RU" sz="2200" b="1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55663" name="Rectangle 15"/>
            <p:cNvSpPr>
              <a:spLocks noChangeArrowheads="1"/>
            </p:cNvSpPr>
            <p:nvPr/>
          </p:nvSpPr>
          <p:spPr bwMode="auto">
            <a:xfrm>
              <a:off x="3787" y="2306"/>
              <a:ext cx="1815" cy="227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  <a:buClr>
                  <a:srgbClr val="FF5050"/>
                </a:buClr>
              </a:pPr>
              <a:r>
                <a:rPr lang="en-US" sz="2200" b="1" dirty="0" smtClean="0">
                  <a:solidFill>
                    <a:srgbClr val="FF0000"/>
                  </a:solidFill>
                  <a:latin typeface="+mn-lt"/>
                </a:rPr>
                <a:t>7183,7 </a:t>
              </a:r>
              <a:r>
                <a:rPr lang="ru-RU" sz="2200" b="1" dirty="0" smtClean="0">
                  <a:solidFill>
                    <a:srgbClr val="FF0000"/>
                  </a:solidFill>
                  <a:latin typeface="+mn-lt"/>
                </a:rPr>
                <a:t>руб</a:t>
              </a:r>
              <a:r>
                <a:rPr lang="ru-RU" sz="2200" b="1" dirty="0">
                  <a:solidFill>
                    <a:srgbClr val="FF0000"/>
                  </a:solidFill>
                  <a:latin typeface="+mn-lt"/>
                </a:rPr>
                <a:t>.</a:t>
              </a:r>
            </a:p>
          </p:txBody>
        </p:sp>
        <p:sp>
          <p:nvSpPr>
            <p:cNvPr id="155664" name="Rectangle 16"/>
            <p:cNvSpPr>
              <a:spLocks noChangeArrowheads="1"/>
            </p:cNvSpPr>
            <p:nvPr/>
          </p:nvSpPr>
          <p:spPr bwMode="auto">
            <a:xfrm>
              <a:off x="975" y="2613"/>
              <a:ext cx="2495" cy="227"/>
            </a:xfrm>
            <a:prstGeom prst="rect">
              <a:avLst/>
            </a:prstGeom>
            <a:solidFill>
              <a:srgbClr val="FFFFB7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rgbClr val="FF5050"/>
                </a:buClr>
                <a:buSzPct val="200000"/>
                <a:buFont typeface="Wingdings" pitchFamily="2" charset="2"/>
                <a:buNone/>
              </a:pPr>
              <a:r>
                <a:rPr lang="ru-RU" sz="2200" b="1" dirty="0" smtClean="0">
                  <a:solidFill>
                    <a:schemeClr val="bg2"/>
                  </a:solidFill>
                  <a:latin typeface="+mn-lt"/>
                </a:rPr>
                <a:t>2017 год</a:t>
              </a:r>
              <a:endParaRPr lang="ru-RU" sz="2200" b="1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155665" name="Rectangle 17"/>
            <p:cNvSpPr>
              <a:spLocks noChangeArrowheads="1"/>
            </p:cNvSpPr>
            <p:nvPr/>
          </p:nvSpPr>
          <p:spPr bwMode="auto">
            <a:xfrm>
              <a:off x="3787" y="2613"/>
              <a:ext cx="1815" cy="227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>
                <a:lnSpc>
                  <a:spcPct val="80000"/>
                </a:lnSpc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200" b="1" dirty="0" smtClean="0">
                  <a:solidFill>
                    <a:srgbClr val="FF0000"/>
                  </a:solidFill>
                  <a:latin typeface="+mn-lt"/>
                </a:rPr>
                <a:t>21123,5 </a:t>
              </a:r>
              <a:r>
                <a:rPr lang="ru-RU" sz="2200" b="1" dirty="0" smtClean="0">
                  <a:solidFill>
                    <a:srgbClr val="FF0000"/>
                  </a:solidFill>
                  <a:latin typeface="+mn-lt"/>
                </a:rPr>
                <a:t>руб</a:t>
              </a:r>
              <a:r>
                <a:rPr lang="ru-RU" sz="2200" b="1" dirty="0">
                  <a:solidFill>
                    <a:srgbClr val="FF0000"/>
                  </a:solidFill>
                  <a:latin typeface="+mn-lt"/>
                </a:rPr>
                <a:t>. </a:t>
              </a:r>
            </a:p>
          </p:txBody>
        </p:sp>
      </p:grpSp>
      <p:sp>
        <p:nvSpPr>
          <p:cNvPr id="155666" name="Rectangle 18"/>
          <p:cNvSpPr>
            <a:spLocks noChangeArrowheads="1"/>
          </p:cNvSpPr>
          <p:nvPr/>
        </p:nvSpPr>
        <p:spPr bwMode="auto">
          <a:xfrm>
            <a:off x="250825" y="4941168"/>
            <a:ext cx="5257800" cy="61118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/>
          <a:p>
            <a:pPr algn="r" eaLnBrk="0" hangingPunct="0"/>
            <a:r>
              <a:rPr lang="ru-RU" sz="2000" b="1" dirty="0">
                <a:latin typeface="+mn-lt"/>
              </a:rPr>
              <a:t>Общая </a:t>
            </a:r>
            <a:r>
              <a:rPr lang="ru-RU" sz="2000" b="1" dirty="0" smtClean="0">
                <a:latin typeface="+mn-lt"/>
              </a:rPr>
              <a:t>сумма</a:t>
            </a:r>
            <a:endParaRPr lang="ru-RU" sz="2000" b="1" dirty="0">
              <a:latin typeface="+mn-lt"/>
            </a:endParaRPr>
          </a:p>
        </p:txBody>
      </p:sp>
      <p:sp>
        <p:nvSpPr>
          <p:cNvPr id="155667" name="Rectangle 19"/>
          <p:cNvSpPr>
            <a:spLocks noChangeArrowheads="1"/>
          </p:cNvSpPr>
          <p:nvPr/>
        </p:nvSpPr>
        <p:spPr bwMode="auto">
          <a:xfrm>
            <a:off x="6011863" y="4941168"/>
            <a:ext cx="2881312" cy="611188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FF5050"/>
              </a:buClr>
              <a:buFont typeface="Wingdings" pitchFamily="2" charset="2"/>
              <a:buNone/>
            </a:pPr>
            <a:r>
              <a:rPr lang="en-US" sz="2200" b="1" dirty="0" smtClean="0">
                <a:solidFill>
                  <a:srgbClr val="FF0000"/>
                </a:solidFill>
                <a:latin typeface="+mn-lt"/>
              </a:rPr>
              <a:t>34483,9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руб</a:t>
            </a:r>
            <a:r>
              <a:rPr lang="ru-RU" sz="22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155668" name="Rectangle 20"/>
          <p:cNvSpPr>
            <a:spLocks noChangeArrowheads="1"/>
          </p:cNvSpPr>
          <p:nvPr/>
        </p:nvSpPr>
        <p:spPr bwMode="auto">
          <a:xfrm>
            <a:off x="1547813" y="5677768"/>
            <a:ext cx="3960812" cy="360363"/>
          </a:xfrm>
          <a:prstGeom prst="rect">
            <a:avLst/>
          </a:prstGeom>
          <a:solidFill>
            <a:srgbClr val="FFFFB7"/>
          </a:solidFill>
          <a:ln w="9525" algn="ctr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FF5050"/>
              </a:buClr>
              <a:buSzPct val="200000"/>
              <a:buFont typeface="Wingdings" pitchFamily="2" charset="2"/>
              <a:buNone/>
            </a:pPr>
            <a:r>
              <a:rPr lang="ru-RU" sz="2200" b="1" dirty="0" smtClean="0">
                <a:solidFill>
                  <a:schemeClr val="bg2"/>
                </a:solidFill>
                <a:latin typeface="+mn-lt"/>
              </a:rPr>
              <a:t>2016 год</a:t>
            </a:r>
            <a:endParaRPr lang="ru-RU" sz="22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55669" name="Rectangle 21"/>
          <p:cNvSpPr>
            <a:spLocks noChangeArrowheads="1"/>
          </p:cNvSpPr>
          <p:nvPr/>
        </p:nvSpPr>
        <p:spPr bwMode="auto">
          <a:xfrm>
            <a:off x="6011863" y="5677768"/>
            <a:ext cx="2881312" cy="360363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200" b="1" dirty="0" smtClean="0">
                <a:solidFill>
                  <a:srgbClr val="FF0000"/>
                </a:solidFill>
                <a:latin typeface="+mn-lt"/>
              </a:rPr>
              <a:t>8419,0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руб</a:t>
            </a:r>
            <a:r>
              <a:rPr lang="ru-RU" sz="22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155670" name="Rectangle 22"/>
          <p:cNvSpPr>
            <a:spLocks noChangeArrowheads="1"/>
          </p:cNvSpPr>
          <p:nvPr/>
        </p:nvSpPr>
        <p:spPr bwMode="auto">
          <a:xfrm>
            <a:off x="1547813" y="6165131"/>
            <a:ext cx="3960812" cy="360362"/>
          </a:xfrm>
          <a:prstGeom prst="rect">
            <a:avLst/>
          </a:prstGeom>
          <a:solidFill>
            <a:srgbClr val="FFFFB7"/>
          </a:solidFill>
          <a:ln w="9525" algn="ctr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FF5050"/>
              </a:buClr>
              <a:buSzPct val="200000"/>
              <a:buFont typeface="Wingdings" pitchFamily="2" charset="2"/>
              <a:buNone/>
            </a:pPr>
            <a:r>
              <a:rPr lang="ru-RU" sz="2200" b="1" dirty="0" smtClean="0">
                <a:solidFill>
                  <a:schemeClr val="bg2"/>
                </a:solidFill>
                <a:latin typeface="+mn-lt"/>
              </a:rPr>
              <a:t>2017 год</a:t>
            </a:r>
            <a:endParaRPr lang="ru-RU" sz="22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55671" name="Rectangle 23"/>
          <p:cNvSpPr>
            <a:spLocks noChangeArrowheads="1"/>
          </p:cNvSpPr>
          <p:nvPr/>
        </p:nvSpPr>
        <p:spPr bwMode="auto">
          <a:xfrm>
            <a:off x="6011863" y="6165131"/>
            <a:ext cx="2881312" cy="360362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200" b="1" dirty="0" smtClean="0">
                <a:solidFill>
                  <a:srgbClr val="FF0000"/>
                </a:solidFill>
                <a:latin typeface="+mn-lt"/>
              </a:rPr>
              <a:t>26064,9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руб</a:t>
            </a:r>
            <a:r>
              <a:rPr lang="ru-RU" sz="2200" b="1" dirty="0">
                <a:solidFill>
                  <a:srgbClr val="FF0000"/>
                </a:solidFill>
                <a:latin typeface="+mn-lt"/>
              </a:rPr>
              <a:t>.</a:t>
            </a:r>
            <a:r>
              <a:rPr lang="ru-RU" sz="2200" dirty="0">
                <a:solidFill>
                  <a:srgbClr val="FF0000"/>
                </a:solidFill>
                <a:latin typeface="+mn-lt"/>
              </a:rPr>
              <a:t> </a:t>
            </a:r>
          </a:p>
        </p:txBody>
      </p:sp>
      <p:sp>
        <p:nvSpPr>
          <p:cNvPr id="155672" name="Text Box 24"/>
          <p:cNvSpPr txBox="1">
            <a:spLocks noChangeArrowheads="1"/>
          </p:cNvSpPr>
          <p:nvPr/>
        </p:nvSpPr>
        <p:spPr bwMode="auto">
          <a:xfrm>
            <a:off x="3922713" y="2475373"/>
            <a:ext cx="2305050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3000" b="1" dirty="0">
                <a:solidFill>
                  <a:srgbClr val="FFFF00"/>
                </a:solidFill>
                <a:latin typeface="+mn-lt"/>
              </a:rPr>
              <a:t>+</a:t>
            </a:r>
          </a:p>
        </p:txBody>
      </p:sp>
      <p:sp>
        <p:nvSpPr>
          <p:cNvPr id="155673" name="Text Box 25"/>
          <p:cNvSpPr txBox="1">
            <a:spLocks noChangeArrowheads="1"/>
          </p:cNvSpPr>
          <p:nvPr/>
        </p:nvSpPr>
        <p:spPr bwMode="auto">
          <a:xfrm>
            <a:off x="3922713" y="4437112"/>
            <a:ext cx="2305050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000" b="1" dirty="0">
                <a:solidFill>
                  <a:srgbClr val="FFFF00"/>
                </a:solidFill>
                <a:latin typeface="+mn-lt"/>
              </a:rPr>
              <a:t>=</a:t>
            </a:r>
            <a:endParaRPr lang="ru-RU" sz="30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55674" name="Picture 26" descr="EV093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5677768"/>
            <a:ext cx="1108075" cy="787400"/>
          </a:xfrm>
          <a:prstGeom prst="rect">
            <a:avLst/>
          </a:prstGeom>
          <a:noFill/>
        </p:spPr>
      </p:pic>
      <p:pic>
        <p:nvPicPr>
          <p:cNvPr id="155675" name="Picture 27" descr="EV149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3789016"/>
            <a:ext cx="1081088" cy="784225"/>
          </a:xfrm>
          <a:prstGeom prst="rect">
            <a:avLst/>
          </a:prstGeom>
          <a:noFill/>
        </p:spPr>
      </p:pic>
      <p:pic>
        <p:nvPicPr>
          <p:cNvPr id="155676" name="Picture 28" descr="EV148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1718916"/>
            <a:ext cx="1081088" cy="78422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D:\GGB\Медсовет 2009_02_20\logo_w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3300" y="1143000"/>
            <a:ext cx="1950558" cy="2281854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1543050" y="3429000"/>
            <a:ext cx="6172200" cy="1428750"/>
          </a:xfrm>
        </p:spPr>
        <p:txBody>
          <a:bodyPr/>
          <a:lstStyle/>
          <a:p>
            <a:pPr eaLnBrk="1" hangingPunct="1">
              <a:defRPr/>
            </a:pPr>
            <a:r>
              <a:rPr lang="ru-RU" sz="4875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Спасибо </a:t>
            </a:r>
            <a:br>
              <a:rPr lang="ru-RU" sz="4875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</a:br>
            <a:r>
              <a:rPr lang="ru-RU" sz="4875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2571389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895" y="-27384"/>
            <a:ext cx="9157895" cy="6800528"/>
          </a:xfrm>
          <a:prstGeom prst="rect">
            <a:avLst/>
          </a:prstGeom>
        </p:spPr>
      </p:pic>
      <p:sp>
        <p:nvSpPr>
          <p:cNvPr id="20" name="Прямоугольная выноска 19"/>
          <p:cNvSpPr/>
          <p:nvPr/>
        </p:nvSpPr>
        <p:spPr bwMode="auto">
          <a:xfrm>
            <a:off x="7170018" y="2537709"/>
            <a:ext cx="1218406" cy="381408"/>
          </a:xfrm>
          <a:prstGeom prst="wedgeRectCallout">
            <a:avLst>
              <a:gd name="adj1" fmla="val -76384"/>
              <a:gd name="adj2" fmla="val 24958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Взрослая 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поликлиника ф-л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Прямоугольная выноска 17"/>
          <p:cNvSpPr/>
          <p:nvPr/>
        </p:nvSpPr>
        <p:spPr bwMode="auto">
          <a:xfrm>
            <a:off x="7164288" y="3068959"/>
            <a:ext cx="648071" cy="209403"/>
          </a:xfrm>
          <a:prstGeom prst="wedgeRectCallout">
            <a:avLst>
              <a:gd name="adj1" fmla="val -84896"/>
              <a:gd name="adj2" fmla="val -1679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ССМП1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Прямоугольная выноска 16"/>
          <p:cNvSpPr/>
          <p:nvPr/>
        </p:nvSpPr>
        <p:spPr bwMode="auto">
          <a:xfrm>
            <a:off x="7057224" y="3631419"/>
            <a:ext cx="1115175" cy="381408"/>
          </a:xfrm>
          <a:prstGeom prst="wedgeRectCallout">
            <a:avLst>
              <a:gd name="adj1" fmla="val -79017"/>
              <a:gd name="adj2" fmla="val -1679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Детская 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поликлиника ф-л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6" name="Прямоугольная выноска 15"/>
          <p:cNvSpPr/>
          <p:nvPr/>
        </p:nvSpPr>
        <p:spPr bwMode="auto">
          <a:xfrm>
            <a:off x="3850191" y="1998752"/>
            <a:ext cx="555176" cy="209402"/>
          </a:xfrm>
          <a:prstGeom prst="wedgeRectCallout">
            <a:avLst>
              <a:gd name="adj1" fmla="val 104501"/>
              <a:gd name="adj2" fmla="val -7865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ПВЛ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5" name="Прямоугольная выноска 14"/>
          <p:cNvSpPr/>
          <p:nvPr/>
        </p:nvSpPr>
        <p:spPr bwMode="auto">
          <a:xfrm>
            <a:off x="1713351" y="1617344"/>
            <a:ext cx="964770" cy="381408"/>
          </a:xfrm>
          <a:prstGeom prst="wedgeRectCallout">
            <a:avLst>
              <a:gd name="adj1" fmla="val -71118"/>
              <a:gd name="adj2" fmla="val -26653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Санаторий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«Айболит»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Прямоугольная выноска 13"/>
          <p:cNvSpPr/>
          <p:nvPr/>
        </p:nvSpPr>
        <p:spPr bwMode="auto">
          <a:xfrm>
            <a:off x="2923405" y="1215939"/>
            <a:ext cx="964770" cy="381408"/>
          </a:xfrm>
          <a:prstGeom prst="wedgeRectCallout">
            <a:avLst>
              <a:gd name="adj1" fmla="val -69802"/>
              <a:gd name="adj2" fmla="val -18329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Взрослая 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поликлиника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ая выноска 11"/>
          <p:cNvSpPr/>
          <p:nvPr/>
        </p:nvSpPr>
        <p:spPr bwMode="auto">
          <a:xfrm>
            <a:off x="971601" y="764705"/>
            <a:ext cx="964770" cy="469366"/>
          </a:xfrm>
          <a:prstGeom prst="wedgeRectCallout">
            <a:avLst>
              <a:gd name="adj1" fmla="val 75658"/>
              <a:gd name="adj2" fmla="val 29429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Больничный 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городок, 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ССМП2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3" name="Прямоугольная выноска 12"/>
          <p:cNvSpPr/>
          <p:nvPr/>
        </p:nvSpPr>
        <p:spPr bwMode="auto">
          <a:xfrm>
            <a:off x="2901949" y="548252"/>
            <a:ext cx="964770" cy="381408"/>
          </a:xfrm>
          <a:prstGeom prst="wedgeRectCallout">
            <a:avLst>
              <a:gd name="adj1" fmla="val -67169"/>
              <a:gd name="adj2" fmla="val 58256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Детская 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поликлиника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68144" y="116632"/>
            <a:ext cx="2378163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4800" b="1" dirty="0">
                <a:effectLst>
                  <a:outerShdw blurRad="50800" dist="88900" dir="2700000" algn="tl" rotWithShape="0">
                    <a:prstClr val="black"/>
                  </a:outerShdw>
                </a:effectLst>
                <a:latin typeface="+mn-lt"/>
                <a:ea typeface="Calibri" pitchFamily="34" charset="0"/>
                <a:cs typeface="Microsoft New Tai Lue" pitchFamily="34" charset="0"/>
              </a:rPr>
              <a:t>ГЛАЗОВ</a:t>
            </a:r>
          </a:p>
        </p:txBody>
      </p:sp>
      <p:sp>
        <p:nvSpPr>
          <p:cNvPr id="4" name="Правильный пятиугольник 3"/>
          <p:cNvSpPr/>
          <p:nvPr/>
        </p:nvSpPr>
        <p:spPr bwMode="auto">
          <a:xfrm>
            <a:off x="2195736" y="1006536"/>
            <a:ext cx="360040" cy="334231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1400" b="1" dirty="0"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5" name="Правильный пятиугольник 4"/>
          <p:cNvSpPr/>
          <p:nvPr/>
        </p:nvSpPr>
        <p:spPr bwMode="auto">
          <a:xfrm>
            <a:off x="2601094" y="836829"/>
            <a:ext cx="224682" cy="209402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900" b="1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6" name="Правильный пятиугольник 5"/>
          <p:cNvSpPr/>
          <p:nvPr/>
        </p:nvSpPr>
        <p:spPr bwMode="auto">
          <a:xfrm>
            <a:off x="6660232" y="3700285"/>
            <a:ext cx="224682" cy="209402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900" b="1" dirty="0"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7" name="Правильный пятиугольник 6"/>
          <p:cNvSpPr/>
          <p:nvPr/>
        </p:nvSpPr>
        <p:spPr bwMode="auto">
          <a:xfrm>
            <a:off x="2601094" y="1215939"/>
            <a:ext cx="224682" cy="209402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900" b="1" dirty="0"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8" name="Правильный пятиугольник 7"/>
          <p:cNvSpPr/>
          <p:nvPr/>
        </p:nvSpPr>
        <p:spPr bwMode="auto">
          <a:xfrm>
            <a:off x="6780177" y="2708920"/>
            <a:ext cx="224682" cy="209402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900" b="1" dirty="0"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9" name="Правильный пятиугольник 8"/>
          <p:cNvSpPr/>
          <p:nvPr/>
        </p:nvSpPr>
        <p:spPr bwMode="auto">
          <a:xfrm>
            <a:off x="6766595" y="3068960"/>
            <a:ext cx="224682" cy="209402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900" b="1" dirty="0"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11" name="Правильный пятиугольник 10"/>
          <p:cNvSpPr/>
          <p:nvPr/>
        </p:nvSpPr>
        <p:spPr bwMode="auto">
          <a:xfrm>
            <a:off x="1394989" y="1598646"/>
            <a:ext cx="224682" cy="209402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900" b="1" dirty="0"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21" name="Правильный пятиугольник 20"/>
          <p:cNvSpPr/>
          <p:nvPr/>
        </p:nvSpPr>
        <p:spPr bwMode="auto">
          <a:xfrm>
            <a:off x="4572000" y="1988840"/>
            <a:ext cx="224682" cy="209402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900" b="1" dirty="0">
                <a:latin typeface="Arial Black" panose="020B0A04020102020204" pitchFamily="34" charset="0"/>
              </a:rPr>
              <a:t>7</a:t>
            </a:r>
          </a:p>
        </p:txBody>
      </p:sp>
      <p:sp>
        <p:nvSpPr>
          <p:cNvPr id="22" name="Прямоугольная выноска 21"/>
          <p:cNvSpPr/>
          <p:nvPr/>
        </p:nvSpPr>
        <p:spPr bwMode="auto">
          <a:xfrm>
            <a:off x="3275856" y="2502808"/>
            <a:ext cx="864096" cy="350128"/>
          </a:xfrm>
          <a:prstGeom prst="wedgeRectCallout">
            <a:avLst>
              <a:gd name="adj1" fmla="val 80250"/>
              <a:gd name="adj2" fmla="val -26001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Больничный 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городок, РБ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3" name="Правильный пятиугольник 22"/>
          <p:cNvSpPr/>
          <p:nvPr/>
        </p:nvSpPr>
        <p:spPr bwMode="auto">
          <a:xfrm>
            <a:off x="4283968" y="2492896"/>
            <a:ext cx="224682" cy="209402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900" b="1" dirty="0" smtClean="0">
                <a:latin typeface="Arial Black" panose="020B0A04020102020204" pitchFamily="34" charset="0"/>
              </a:rPr>
              <a:t>9</a:t>
            </a:r>
            <a:endParaRPr lang="ru-RU" sz="900" b="1" dirty="0">
              <a:latin typeface="Arial Black" panose="020B0A04020102020204" pitchFamily="34" charset="0"/>
            </a:endParaRPr>
          </a:p>
        </p:txBody>
      </p:sp>
      <p:sp>
        <p:nvSpPr>
          <p:cNvPr id="24" name="Прямоугольная выноска 23"/>
          <p:cNvSpPr/>
          <p:nvPr/>
        </p:nvSpPr>
        <p:spPr bwMode="auto">
          <a:xfrm>
            <a:off x="4644008" y="3645024"/>
            <a:ext cx="1115175" cy="381408"/>
          </a:xfrm>
          <a:prstGeom prst="wedgeRectCallout">
            <a:avLst>
              <a:gd name="adj1" fmla="val 70739"/>
              <a:gd name="adj2" fmla="val -18328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Детская 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поликлиника РБ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5" name="Правильный пятиугольник 24"/>
          <p:cNvSpPr/>
          <p:nvPr/>
        </p:nvSpPr>
        <p:spPr bwMode="auto">
          <a:xfrm>
            <a:off x="5940152" y="3645024"/>
            <a:ext cx="224682" cy="209402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900" b="1" dirty="0" smtClean="0">
                <a:latin typeface="Arial Black" panose="020B0A04020102020204" pitchFamily="34" charset="0"/>
              </a:rPr>
              <a:t>10</a:t>
            </a:r>
            <a:endParaRPr lang="ru-RU" sz="900" b="1" dirty="0">
              <a:latin typeface="Arial Black" panose="020B0A04020102020204" pitchFamily="34" charset="0"/>
            </a:endParaRPr>
          </a:p>
        </p:txBody>
      </p:sp>
      <p:sp>
        <p:nvSpPr>
          <p:cNvPr id="26" name="Прямоугольная выноска 25"/>
          <p:cNvSpPr/>
          <p:nvPr/>
        </p:nvSpPr>
        <p:spPr bwMode="auto">
          <a:xfrm>
            <a:off x="4211960" y="4581128"/>
            <a:ext cx="1115175" cy="504056"/>
          </a:xfrm>
          <a:prstGeom prst="wedgeRectCallout">
            <a:avLst>
              <a:gd name="adj1" fmla="val 70739"/>
              <a:gd name="adj2" fmla="val -18328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Детская 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Поликлиника 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ф-л</a:t>
            </a: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РБ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7" name="Правильный пятиугольник 26"/>
          <p:cNvSpPr/>
          <p:nvPr/>
        </p:nvSpPr>
        <p:spPr bwMode="auto">
          <a:xfrm>
            <a:off x="5508104" y="4581128"/>
            <a:ext cx="224682" cy="209402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900" b="1" dirty="0" smtClean="0">
                <a:latin typeface="Arial Black" panose="020B0A04020102020204" pitchFamily="34" charset="0"/>
              </a:rPr>
              <a:t>11</a:t>
            </a:r>
            <a:endParaRPr lang="ru-RU" sz="900" b="1" dirty="0">
              <a:latin typeface="Arial Black" panose="020B0A04020102020204" pitchFamily="34" charset="0"/>
            </a:endParaRPr>
          </a:p>
        </p:txBody>
      </p:sp>
      <p:sp>
        <p:nvSpPr>
          <p:cNvPr id="28" name="Прямоугольная выноска 27"/>
          <p:cNvSpPr/>
          <p:nvPr/>
        </p:nvSpPr>
        <p:spPr bwMode="auto">
          <a:xfrm>
            <a:off x="1547664" y="4077072"/>
            <a:ext cx="971159" cy="360040"/>
          </a:xfrm>
          <a:prstGeom prst="wedgeRectCallout">
            <a:avLst>
              <a:gd name="adj1" fmla="val 70739"/>
              <a:gd name="adj2" fmla="val -18328"/>
            </a:avLst>
          </a:prstGeom>
          <a:solidFill>
            <a:srgbClr val="FF0000">
              <a:alpha val="7215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Поликлиника 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ф-л</a:t>
            </a:r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РБ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9" name="Правильный пятиугольник 28"/>
          <p:cNvSpPr/>
          <p:nvPr/>
        </p:nvSpPr>
        <p:spPr bwMode="auto">
          <a:xfrm>
            <a:off x="2699792" y="4077072"/>
            <a:ext cx="224682" cy="209402"/>
          </a:xfrm>
          <a:prstGeom prst="pent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>
              <a:lnSpc>
                <a:spcPct val="60000"/>
              </a:lnSpc>
            </a:pPr>
            <a:r>
              <a:rPr lang="ru-RU" sz="900" b="1" dirty="0" smtClean="0">
                <a:latin typeface="Arial Black" panose="020B0A04020102020204" pitchFamily="34" charset="0"/>
              </a:rPr>
              <a:t>12</a:t>
            </a:r>
            <a:endParaRPr lang="ru-RU" sz="900" b="1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8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1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8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8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6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4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47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 animBg="1"/>
      <p:bldP spid="17" grpId="0" animBg="1"/>
      <p:bldP spid="16" grpId="0" animBg="1"/>
      <p:bldP spid="15" grpId="0" animBg="1"/>
      <p:bldP spid="14" grpId="0" animBg="1"/>
      <p:bldP spid="12" grpId="0" animBg="1"/>
      <p:bldP spid="13" grpId="0" animBg="1"/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609600"/>
            <a:ext cx="3456384" cy="5915744"/>
          </a:xfrm>
        </p:spPr>
        <p:txBody>
          <a:bodyPr/>
          <a:lstStyle/>
          <a:p>
            <a:pPr algn="l"/>
            <a:r>
              <a:rPr lang="ru-RU" sz="3000" b="1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Глазовский</a:t>
            </a:r>
            <a: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район</a:t>
            </a:r>
            <a:b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25 </a:t>
            </a:r>
            <a: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ФАП</a:t>
            </a:r>
            <a:r>
              <a:rPr lang="en-US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-</a:t>
            </a:r>
            <a:r>
              <a:rPr lang="ru-RU" sz="3000" b="1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ов</a:t>
            </a:r>
            <a: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 амбулатории</a:t>
            </a:r>
            <a:b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 участковые больницы</a:t>
            </a:r>
            <a:br>
              <a:rPr lang="ru-RU" sz="3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endParaRPr lang="ru-RU" sz="3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4680520" cy="626469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7050" y="188912"/>
            <a:ext cx="8064500" cy="575791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БЛОК – СХЕМА </a:t>
            </a:r>
            <a:r>
              <a:rPr lang="ru-RU" b="1" dirty="0" smtClean="0">
                <a:solidFill>
                  <a:schemeClr val="bg2"/>
                </a:solidFill>
              </a:rPr>
              <a:t>ДО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РЕОРГАНИЗАЦИИ </a:t>
            </a:r>
            <a:r>
              <a:rPr lang="ru-RU" sz="1600" b="1" dirty="0">
                <a:solidFill>
                  <a:schemeClr val="tx1"/>
                </a:solidFill>
              </a:rPr>
              <a:t>БУЗ УР «ГЛАЗОВСКАЯ ГБ №1 МЗ УР</a:t>
            </a:r>
            <a:r>
              <a:rPr lang="ru-RU" sz="1600" b="1" dirty="0" smtClean="0">
                <a:solidFill>
                  <a:schemeClr val="tx1"/>
                </a:solidFill>
              </a:rPr>
              <a:t>» и БУЗ УР «ГЛАЗОВСКАЯ РБ МЗ УР»</a:t>
            </a:r>
            <a:endParaRPr lang="ru-RU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val="2093622441"/>
              </p:ext>
            </p:extLst>
          </p:nvPr>
        </p:nvGraphicFramePr>
        <p:xfrm>
          <a:off x="4788025" y="2132856"/>
          <a:ext cx="4176464" cy="3042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95536" y="836712"/>
            <a:ext cx="8435975" cy="1150938"/>
            <a:chOff x="526691" y="1033512"/>
            <a:chExt cx="8434671" cy="1152128"/>
          </a:xfrm>
        </p:grpSpPr>
        <p:sp>
          <p:nvSpPr>
            <p:cNvPr id="8" name="Овал 7"/>
            <p:cNvSpPr/>
            <p:nvPr/>
          </p:nvSpPr>
          <p:spPr>
            <a:xfrm>
              <a:off x="526691" y="1033512"/>
              <a:ext cx="2385442" cy="1152128"/>
            </a:xfrm>
            <a:prstGeom prst="ellips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dirty="0"/>
                <a:t>БУЗ УР «</a:t>
              </a:r>
              <a:r>
                <a:rPr lang="ru-RU" sz="1400" b="1" dirty="0" err="1"/>
                <a:t>Глазовская</a:t>
              </a:r>
              <a:r>
                <a:rPr lang="ru-RU" sz="1400" b="1" dirty="0"/>
                <a:t> РБ МЗ УР»</a:t>
              </a:r>
            </a:p>
          </p:txBody>
        </p:sp>
        <p:sp>
          <p:nvSpPr>
            <p:cNvPr id="11" name="Овал 10"/>
            <p:cNvSpPr/>
            <p:nvPr/>
          </p:nvSpPr>
          <p:spPr>
            <a:xfrm>
              <a:off x="6544796" y="1033512"/>
              <a:ext cx="2416566" cy="1152128"/>
            </a:xfrm>
            <a:prstGeom prst="ellipse">
              <a:avLst/>
            </a:prstGeom>
            <a:solidFill>
              <a:srgbClr val="FF000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dirty="0"/>
                <a:t>БУЗ УР «</a:t>
              </a:r>
              <a:r>
                <a:rPr lang="ru-RU" sz="1400" b="1" dirty="0" err="1"/>
                <a:t>Глазовская</a:t>
              </a:r>
              <a:r>
                <a:rPr lang="ru-RU" sz="1400" b="1" dirty="0"/>
                <a:t> ГБ №1 МЗ УР»</a:t>
              </a:r>
            </a:p>
          </p:txBody>
        </p:sp>
        <p:cxnSp>
          <p:nvCxnSpPr>
            <p:cNvPr id="36" name="Прямая со стрелкой 35"/>
            <p:cNvCxnSpPr/>
            <p:nvPr/>
          </p:nvCxnSpPr>
          <p:spPr>
            <a:xfrm>
              <a:off x="3034553" y="1616727"/>
              <a:ext cx="3506245" cy="0"/>
            </a:xfrm>
            <a:prstGeom prst="straightConnector1">
              <a:avLst/>
            </a:prstGeom>
            <a:ln>
              <a:headEnd type="oval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4" name="Прямоугольник 43"/>
          <p:cNvSpPr/>
          <p:nvPr/>
        </p:nvSpPr>
        <p:spPr>
          <a:xfrm>
            <a:off x="250825" y="5229200"/>
            <a:ext cx="4321175" cy="1628799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400" b="1" u="sng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Имеем:</a:t>
            </a:r>
            <a:endParaRPr lang="ru-RU" sz="1400" b="1" u="sng" dirty="0">
              <a:solidFill>
                <a:srgbClr val="C00000"/>
              </a:solidFill>
              <a:latin typeface="Calibri" pitchFamily="34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Дублирование прикрепленного населения</a:t>
            </a:r>
            <a:endParaRPr lang="ru-RU" sz="14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FF0000"/>
                </a:solidFill>
                <a:latin typeface="Calibri" pitchFamily="34" charset="0"/>
              </a:rPr>
              <a:t>Дублирующие службы (хирургическая, лабораторная, диагностическая, закупочная, хозяйственная)</a:t>
            </a:r>
          </a:p>
          <a:p>
            <a:pPr marL="285750" indent="-285750">
              <a:buClr>
                <a:srgbClr val="C00000"/>
              </a:buClr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Превышение коечного фонда</a:t>
            </a:r>
            <a:endParaRPr lang="ru-RU" sz="14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Пустующие площади и здания</a:t>
            </a:r>
            <a:endParaRPr lang="ru-RU" sz="14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marL="285750" indent="-285750" algn="ctr">
              <a:buFont typeface="Arial" pitchFamily="34" charset="0"/>
              <a:buChar char="•"/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87900" y="5229200"/>
            <a:ext cx="4176713" cy="1628799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400" b="1" u="sng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Имеем: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Нерациональное использование кадров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Заключение договоров на недостающие услуги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Нерациональное использование дорогого оборудования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Нерациональное  использование расходных материалов и медикаментов</a:t>
            </a:r>
          </a:p>
          <a:p>
            <a:pPr>
              <a:defRPr/>
            </a:pPr>
            <a:endParaRPr lang="ru-RU" sz="1400" dirty="0" smtClean="0">
              <a:solidFill>
                <a:prstClr val="black"/>
              </a:solidFill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584053352"/>
              </p:ext>
            </p:extLst>
          </p:nvPr>
        </p:nvGraphicFramePr>
        <p:xfrm>
          <a:off x="448564" y="2204864"/>
          <a:ext cx="4176464" cy="3042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017842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44" grpId="0" animBg="1"/>
      <p:bldP spid="12" grpId="0" animBg="1"/>
      <p:bldGraphic spid="1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AutoShape 3"/>
          <p:cNvSpPr>
            <a:spLocks noChangeArrowheads="1"/>
          </p:cNvSpPr>
          <p:nvPr/>
        </p:nvSpPr>
        <p:spPr bwMode="auto">
          <a:xfrm rot="18085114">
            <a:off x="6703676" y="3171402"/>
            <a:ext cx="1152525" cy="431800"/>
          </a:xfrm>
          <a:prstGeom prst="leftArrow">
            <a:avLst>
              <a:gd name="adj1" fmla="val 50000"/>
              <a:gd name="adj2" fmla="val 66728"/>
            </a:avLst>
          </a:prstGeom>
          <a:solidFill>
            <a:srgbClr val="29A7A4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29A7A4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28357" name="AutoShape 5"/>
          <p:cNvSpPr>
            <a:spLocks noChangeArrowheads="1"/>
          </p:cNvSpPr>
          <p:nvPr/>
        </p:nvSpPr>
        <p:spPr bwMode="auto">
          <a:xfrm>
            <a:off x="4983163" y="2810668"/>
            <a:ext cx="360362" cy="1081087"/>
          </a:xfrm>
          <a:prstGeom prst="downArrow">
            <a:avLst>
              <a:gd name="adj1" fmla="val 50000"/>
              <a:gd name="adj2" fmla="val 75000"/>
            </a:avLst>
          </a:prstGeom>
          <a:solidFill>
            <a:srgbClr val="CCCC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CC00"/>
            </a:extrusionClr>
          </a:sp3d>
        </p:spPr>
        <p:txBody>
          <a:bodyPr vert="eaVert" wrap="none" anchor="ctr">
            <a:flatTx/>
          </a:bodyPr>
          <a:lstStyle/>
          <a:p>
            <a:endParaRPr lang="ru-RU"/>
          </a:p>
        </p:txBody>
      </p:sp>
      <p:sp>
        <p:nvSpPr>
          <p:cNvPr id="228358" name="AutoShape 6"/>
          <p:cNvSpPr>
            <a:spLocks noChangeArrowheads="1"/>
          </p:cNvSpPr>
          <p:nvPr/>
        </p:nvSpPr>
        <p:spPr bwMode="auto">
          <a:xfrm rot="-3556665">
            <a:off x="2389103" y="2957195"/>
            <a:ext cx="288925" cy="1204913"/>
          </a:xfrm>
          <a:prstGeom prst="downArrow">
            <a:avLst>
              <a:gd name="adj1" fmla="val 50000"/>
              <a:gd name="adj2" fmla="val 104258"/>
            </a:avLst>
          </a:prstGeom>
          <a:solidFill>
            <a:srgbClr val="66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CCFF"/>
            </a:extrusionClr>
          </a:sp3d>
        </p:spPr>
        <p:txBody>
          <a:bodyPr vert="eaVert" wrap="none" anchor="ctr">
            <a:flatTx/>
          </a:bodyPr>
          <a:lstStyle/>
          <a:p>
            <a:endParaRPr lang="ru-RU"/>
          </a:p>
        </p:txBody>
      </p:sp>
      <p:sp>
        <p:nvSpPr>
          <p:cNvPr id="228359" name="Rectangle 7"/>
          <p:cNvSpPr>
            <a:spLocks noChangeArrowheads="1"/>
          </p:cNvSpPr>
          <p:nvPr/>
        </p:nvSpPr>
        <p:spPr bwMode="auto">
          <a:xfrm>
            <a:off x="1043781" y="1726752"/>
            <a:ext cx="7632700" cy="366713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/>
            <a:endParaRPr lang="ru-RU" b="1">
              <a:solidFill>
                <a:srgbClr val="FFFFB7"/>
              </a:solidFill>
            </a:endParaRPr>
          </a:p>
        </p:txBody>
      </p:sp>
      <p:sp>
        <p:nvSpPr>
          <p:cNvPr id="228360" name="Rectangle 8"/>
          <p:cNvSpPr>
            <a:spLocks noChangeArrowheads="1"/>
          </p:cNvSpPr>
          <p:nvPr/>
        </p:nvSpPr>
        <p:spPr bwMode="auto">
          <a:xfrm>
            <a:off x="576263" y="549275"/>
            <a:ext cx="856773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chemeClr val="tx1">
                <a:alpha val="50000"/>
              </a:schemeClr>
            </a:outerShdw>
          </a:effectLst>
        </p:spPr>
        <p:txBody>
          <a:bodyPr anchor="ctr"/>
          <a:lstStyle/>
          <a:p>
            <a:pPr algn="ctr"/>
            <a:endParaRPr lang="ru-RU" sz="2000" b="1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228361" name="Picture 9" descr="zdrav_proek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7072"/>
            <a:ext cx="1303338" cy="1050925"/>
          </a:xfrm>
          <a:prstGeom prst="rect">
            <a:avLst/>
          </a:prstGeom>
          <a:noFill/>
        </p:spPr>
      </p:pic>
      <p:sp>
        <p:nvSpPr>
          <p:cNvPr id="228363" name="Oval 11"/>
          <p:cNvSpPr>
            <a:spLocks noChangeArrowheads="1"/>
          </p:cNvSpPr>
          <p:nvPr/>
        </p:nvSpPr>
        <p:spPr bwMode="auto">
          <a:xfrm>
            <a:off x="205104" y="1293768"/>
            <a:ext cx="3185795" cy="2207240"/>
          </a:xfrm>
          <a:prstGeom prst="ellipse">
            <a:avLst/>
          </a:prstGeom>
          <a:solidFill>
            <a:schemeClr val="tx1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CCFF"/>
            </a:extrusionClr>
          </a:sp3d>
        </p:spPr>
        <p:txBody>
          <a:bodyPr wrap="square" anchor="ctr">
            <a:spAutoFit/>
            <a:flatTx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Verdana" pitchFamily="34" charset="0"/>
              </a:rPr>
              <a:t>Сложившаяся в регионах социальная </a:t>
            </a:r>
            <a:r>
              <a:rPr lang="ru-RU" b="1" dirty="0" smtClean="0">
                <a:solidFill>
                  <a:schemeClr val="bg1"/>
                </a:solidFill>
                <a:latin typeface="Verdana" pitchFamily="34" charset="0"/>
              </a:rPr>
              <a:t>инфраструктура</a:t>
            </a:r>
            <a:r>
              <a:rPr lang="en-US" b="1" dirty="0" smtClean="0">
                <a:solidFill>
                  <a:schemeClr val="bg1"/>
                </a:solidFill>
                <a:latin typeface="Verdana" pitchFamily="34" charset="0"/>
              </a:rPr>
              <a:t>!</a:t>
            </a:r>
            <a:endParaRPr lang="ru-RU" b="1" dirty="0" smtClean="0">
              <a:solidFill>
                <a:schemeClr val="bg1"/>
              </a:solidFill>
              <a:latin typeface="Verdana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Verdana" pitchFamily="34" charset="0"/>
              </a:rPr>
              <a:t>(28% старшего возраста)</a:t>
            </a:r>
            <a:endParaRPr lang="ru-RU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28364" name="Oval 12"/>
          <p:cNvSpPr>
            <a:spLocks noChangeArrowheads="1"/>
          </p:cNvSpPr>
          <p:nvPr/>
        </p:nvSpPr>
        <p:spPr bwMode="auto">
          <a:xfrm>
            <a:off x="3634249" y="1557338"/>
            <a:ext cx="2809959" cy="1655762"/>
          </a:xfrm>
          <a:prstGeom prst="ellipse">
            <a:avLst/>
          </a:prstGeom>
          <a:solidFill>
            <a:srgbClr val="FFFF66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Verdana" pitchFamily="34" charset="0"/>
              </a:rPr>
              <a:t>Характер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Verdana" pitchFamily="34" charset="0"/>
              </a:rPr>
              <a:t>расселения </a:t>
            </a:r>
            <a:r>
              <a:rPr lang="ru-RU" b="1" dirty="0" smtClean="0">
                <a:solidFill>
                  <a:schemeClr val="bg1"/>
                </a:solidFill>
                <a:latin typeface="Verdana" pitchFamily="34" charset="0"/>
              </a:rPr>
              <a:t>населения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Verdana" pitchFamily="34" charset="0"/>
              </a:rPr>
              <a:t>(город и район)</a:t>
            </a:r>
            <a:endParaRPr lang="ru-RU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28365" name="Oval 13"/>
          <p:cNvSpPr>
            <a:spLocks noChangeArrowheads="1"/>
          </p:cNvSpPr>
          <p:nvPr/>
        </p:nvSpPr>
        <p:spPr bwMode="auto">
          <a:xfrm>
            <a:off x="6594475" y="1557338"/>
            <a:ext cx="2147888" cy="1655762"/>
          </a:xfrm>
          <a:prstGeom prst="ellipse">
            <a:avLst/>
          </a:prstGeom>
          <a:solidFill>
            <a:schemeClr val="tx1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Verdana" pitchFamily="34" charset="0"/>
              </a:rPr>
              <a:t>Удаленность </a:t>
            </a:r>
            <a:endParaRPr lang="en-US" b="1" dirty="0" smtClean="0">
              <a:solidFill>
                <a:schemeClr val="bg1"/>
              </a:solidFill>
              <a:latin typeface="Verdana" pitchFamily="34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Verdana" pitchFamily="34" charset="0"/>
              </a:rPr>
              <a:t>от ЛПУ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Verdana" pitchFamily="34" charset="0"/>
              </a:rPr>
              <a:t> г. Ижевска </a:t>
            </a:r>
            <a:endParaRPr lang="ru-RU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28366" name="Rectangle 14"/>
          <p:cNvSpPr>
            <a:spLocks noChangeArrowheads="1"/>
          </p:cNvSpPr>
          <p:nvPr/>
        </p:nvSpPr>
        <p:spPr bwMode="auto">
          <a:xfrm>
            <a:off x="205105" y="4908105"/>
            <a:ext cx="3527425" cy="1397233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099999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square" tIns="118800" anchor="ctr">
            <a:spAutoFit/>
            <a:flatTx/>
          </a:bodyPr>
          <a:lstStyle/>
          <a:p>
            <a:pPr marL="357188" algn="ctr" eaLnBrk="0" hangingPunct="0">
              <a:buClr>
                <a:srgbClr val="FF3300"/>
              </a:buClr>
              <a:buSzPct val="150000"/>
            </a:pPr>
            <a:endParaRPr lang="ru-RU" b="1" i="1" dirty="0">
              <a:solidFill>
                <a:srgbClr val="003399"/>
              </a:solidFill>
              <a:latin typeface="Verdana" pitchFamily="34" charset="0"/>
            </a:endParaRPr>
          </a:p>
          <a:p>
            <a:pPr marL="357188" algn="ctr" eaLnBrk="0" hangingPunct="0">
              <a:buClr>
                <a:srgbClr val="FF3300"/>
              </a:buClr>
              <a:buSzPct val="150000"/>
            </a:pPr>
            <a:r>
              <a:rPr lang="ru-RU" b="1" i="1" dirty="0">
                <a:solidFill>
                  <a:srgbClr val="003399"/>
                </a:solidFill>
                <a:latin typeface="Verdana" pitchFamily="34" charset="0"/>
              </a:rPr>
              <a:t>Специализированные виды медицинской помощи</a:t>
            </a:r>
          </a:p>
          <a:p>
            <a:pPr marL="357188" algn="ctr" eaLnBrk="0" hangingPunct="0">
              <a:buClr>
                <a:srgbClr val="FF3300"/>
              </a:buClr>
              <a:buSzPct val="150000"/>
            </a:pPr>
            <a:endParaRPr lang="ru-RU" b="1" i="1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228367" name="Rectangle 15"/>
          <p:cNvSpPr>
            <a:spLocks noChangeArrowheads="1"/>
          </p:cNvSpPr>
          <p:nvPr/>
        </p:nvSpPr>
        <p:spPr bwMode="auto">
          <a:xfrm>
            <a:off x="5149850" y="5133623"/>
            <a:ext cx="3238500" cy="1151012"/>
          </a:xfrm>
          <a:prstGeom prst="rect">
            <a:avLst/>
          </a:prstGeom>
          <a:solidFill>
            <a:schemeClr val="tx1"/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099999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square" tIns="118800" anchor="ctr">
            <a:spAutoFit/>
            <a:flatTx/>
          </a:bodyPr>
          <a:lstStyle/>
          <a:p>
            <a:pPr marL="357188" algn="ctr" eaLnBrk="0" hangingPunct="0">
              <a:buClr>
                <a:srgbClr val="FF3300"/>
              </a:buClr>
              <a:buSzPct val="150000"/>
            </a:pPr>
            <a:endParaRPr lang="ru-RU" sz="1600" b="1" i="1" dirty="0">
              <a:solidFill>
                <a:srgbClr val="003399"/>
              </a:solidFill>
              <a:latin typeface="Verdana" pitchFamily="34" charset="0"/>
            </a:endParaRPr>
          </a:p>
          <a:p>
            <a:pPr marL="357188" algn="ctr" eaLnBrk="0" hangingPunct="0">
              <a:buClr>
                <a:srgbClr val="FF3300"/>
              </a:buClr>
              <a:buSzPct val="150000"/>
            </a:pPr>
            <a:r>
              <a:rPr lang="ru-RU" sz="1600" b="1" i="1" dirty="0" smtClean="0">
                <a:solidFill>
                  <a:srgbClr val="003399"/>
                </a:solidFill>
                <a:latin typeface="Verdana" pitchFamily="34" charset="0"/>
              </a:rPr>
              <a:t>Скорая </a:t>
            </a:r>
            <a:r>
              <a:rPr lang="ru-RU" sz="1600" b="1" i="1" dirty="0">
                <a:solidFill>
                  <a:srgbClr val="003399"/>
                </a:solidFill>
                <a:latin typeface="Verdana" pitchFamily="34" charset="0"/>
              </a:rPr>
              <a:t>медицинская </a:t>
            </a:r>
          </a:p>
          <a:p>
            <a:pPr marL="357188" algn="ctr" eaLnBrk="0" hangingPunct="0">
              <a:buClr>
                <a:srgbClr val="FF3300"/>
              </a:buClr>
              <a:buSzPct val="150000"/>
            </a:pPr>
            <a:r>
              <a:rPr lang="ru-RU" sz="1600" b="1" i="1" dirty="0">
                <a:solidFill>
                  <a:srgbClr val="003399"/>
                </a:solidFill>
                <a:latin typeface="Verdana" pitchFamily="34" charset="0"/>
              </a:rPr>
              <a:t>помощь</a:t>
            </a:r>
          </a:p>
          <a:p>
            <a:pPr marL="357188" algn="ctr" eaLnBrk="0" hangingPunct="0">
              <a:buClr>
                <a:srgbClr val="FF3300"/>
              </a:buClr>
              <a:buSzPct val="150000"/>
            </a:pPr>
            <a:r>
              <a:rPr lang="ru-RU" sz="1600" dirty="0">
                <a:latin typeface="Verdana" pitchFamily="34" charset="0"/>
              </a:rPr>
              <a:t> </a:t>
            </a:r>
          </a:p>
        </p:txBody>
      </p:sp>
      <p:sp>
        <p:nvSpPr>
          <p:cNvPr id="228368" name="Rectangle 16"/>
          <p:cNvSpPr>
            <a:spLocks noChangeArrowheads="1"/>
          </p:cNvSpPr>
          <p:nvPr/>
        </p:nvSpPr>
        <p:spPr bwMode="auto">
          <a:xfrm>
            <a:off x="2123728" y="182891"/>
            <a:ext cx="6840537" cy="125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+mj-ea"/>
                <a:cs typeface="+mj-cs"/>
              </a:rPr>
              <a:t>Цель: формирование основ и условий для повышения</a:t>
            </a:r>
          </a:p>
          <a:p>
            <a:pPr algn="ctr" eaLnBrk="0" hangingPunct="0"/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+mj-ea"/>
                <a:cs typeface="+mj-cs"/>
              </a:rPr>
              <a:t> эффективности деятельности </a:t>
            </a: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+mj-ea"/>
                <a:cs typeface="+mj-cs"/>
              </a:rPr>
              <a:t>учреждений здравоохранения и повышения качества оказания медицинской помощи населению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228362" name="Rectangle 10"/>
          <p:cNvSpPr>
            <a:spLocks noChangeArrowheads="1"/>
          </p:cNvSpPr>
          <p:nvPr/>
        </p:nvSpPr>
        <p:spPr bwMode="auto">
          <a:xfrm>
            <a:off x="1476375" y="3883125"/>
            <a:ext cx="6335713" cy="30777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>
              <a:rot lat="19799999" lon="0" rev="0"/>
            </a:camera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anchor="ctr">
            <a:spAutoFit/>
            <a:flatTx/>
          </a:bodyPr>
          <a:lstStyle/>
          <a:p>
            <a:pPr algn="ctr"/>
            <a:r>
              <a:rPr lang="ru-RU" sz="1400" b="1" i="1" dirty="0" smtClean="0">
                <a:solidFill>
                  <a:srgbClr val="003399"/>
                </a:solidFill>
                <a:latin typeface="Verdana" pitchFamily="34" charset="0"/>
              </a:rPr>
              <a:t>АУЗ УР «Глазовская межрайонная больница МЗ УР»</a:t>
            </a:r>
            <a:endParaRPr lang="ru-RU" sz="1400" b="1" i="1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 rot="-3556665">
            <a:off x="6387397" y="4194617"/>
            <a:ext cx="288925" cy="1204913"/>
          </a:xfrm>
          <a:prstGeom prst="downArrow">
            <a:avLst>
              <a:gd name="adj1" fmla="val 50000"/>
              <a:gd name="adj2" fmla="val 104258"/>
            </a:avLst>
          </a:prstGeom>
          <a:solidFill>
            <a:srgbClr val="66CC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CCFF"/>
            </a:extrusionClr>
          </a:sp3d>
        </p:spPr>
        <p:txBody>
          <a:bodyPr vert="eaVert" wrap="none" anchor="ctr">
            <a:flatTx/>
          </a:bodyPr>
          <a:lstStyle/>
          <a:p>
            <a:endParaRPr lang="ru-RU"/>
          </a:p>
        </p:txBody>
      </p:sp>
      <p:sp>
        <p:nvSpPr>
          <p:cNvPr id="228356" name="AutoShape 4"/>
          <p:cNvSpPr>
            <a:spLocks noChangeArrowheads="1"/>
          </p:cNvSpPr>
          <p:nvPr/>
        </p:nvSpPr>
        <p:spPr bwMode="auto">
          <a:xfrm rot="-1661491">
            <a:off x="2756500" y="4470149"/>
            <a:ext cx="977393" cy="431800"/>
          </a:xfrm>
          <a:prstGeom prst="leftArrow">
            <a:avLst>
              <a:gd name="adj1" fmla="val 50000"/>
              <a:gd name="adj2" fmla="val 66728"/>
            </a:avLst>
          </a:prstGeom>
          <a:solidFill>
            <a:srgbClr val="29A7A4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29A7A4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28367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0" fill="hold"/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0" fill="hold"/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0" fill="hold"/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66" grpId="0" animBg="1"/>
      <p:bldP spid="2283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Автономное учреждение здравоохранения МЗ УР «Глазовская межрайонная больница МЗ УР»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71400"/>
            <a:ext cx="7772400" cy="108012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Плюсы и минусы объединения ЛПУ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64704"/>
          <a:ext cx="9144000" cy="609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55720"/>
            <a:ext cx="7772400" cy="653000"/>
          </a:xfrm>
          <a:solidFill>
            <a:srgbClr val="FFFF00"/>
          </a:solidFill>
        </p:spPr>
        <p:txBody>
          <a:bodyPr/>
          <a:lstStyle/>
          <a:p>
            <a:r>
              <a:rPr lang="ru-RU" sz="2800" b="1" dirty="0" smtClean="0">
                <a:solidFill>
                  <a:schemeClr val="bg2"/>
                </a:solidFill>
              </a:rPr>
              <a:t>После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реорганизации ЛПУ в МО «Город Глазов»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980728"/>
            <a:ext cx="7772400" cy="568863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Автономное учреждение здравоохранения МЗ УР «Глазовская межрайонная больница МЗ УР»:</a:t>
            </a:r>
          </a:p>
          <a:p>
            <a:r>
              <a:rPr lang="ru-RU" b="1" dirty="0" smtClean="0"/>
              <a:t>Амбулаторно-поликлиническая сеть для взрослого населения (5 поликлиник + 2 женских консультации)</a:t>
            </a:r>
          </a:p>
          <a:p>
            <a:r>
              <a:rPr lang="ru-RU" b="1" dirty="0" smtClean="0"/>
              <a:t>Амбулаторно-поликлиническая сеть для детского населения (5 поликлиник)</a:t>
            </a:r>
          </a:p>
          <a:p>
            <a:pPr lvl="0"/>
            <a:r>
              <a:rPr lang="ru-RU" b="1" dirty="0" smtClean="0"/>
              <a:t>Стационар по 16 профилям - круглосуточные койки – 396, дневного пребывания – 149</a:t>
            </a:r>
          </a:p>
          <a:p>
            <a:pPr lvl="0"/>
            <a:r>
              <a:rPr lang="ru-RU" b="1" dirty="0" smtClean="0"/>
              <a:t>Доступность для населения врачей всех специальностей (урологи, травматологи, кардиологи, неврологи и др.)</a:t>
            </a:r>
          </a:p>
          <a:p>
            <a:pPr lvl="0"/>
            <a:r>
              <a:rPr lang="ru-RU" b="1" dirty="0" smtClean="0"/>
              <a:t>Служба скорой медицинской помощи</a:t>
            </a:r>
          </a:p>
          <a:p>
            <a:pPr lvl="0"/>
            <a:r>
              <a:rPr lang="ru-RU" b="1" dirty="0" smtClean="0"/>
              <a:t>Рациональное распределение населения (шаговая доступность) между поликлиниками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16024"/>
            <a:ext cx="7772400" cy="548680"/>
          </a:xfrm>
          <a:solidFill>
            <a:srgbClr val="FFFF00"/>
          </a:solidFill>
        </p:spPr>
        <p:txBody>
          <a:bodyPr/>
          <a:lstStyle/>
          <a:p>
            <a:r>
              <a:rPr lang="ru-RU" sz="2400" b="1" dirty="0" smtClean="0">
                <a:solidFill>
                  <a:schemeClr val="bg2"/>
                </a:solidFill>
              </a:rPr>
              <a:t>После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реорганизации ЛПУ в МО «</a:t>
            </a:r>
            <a:r>
              <a:rPr lang="ru-RU" sz="2400" b="1" dirty="0" err="1" smtClean="0">
                <a:solidFill>
                  <a:srgbClr val="FF0000"/>
                </a:solidFill>
              </a:rPr>
              <a:t>Глазовский</a:t>
            </a:r>
            <a:r>
              <a:rPr lang="ru-RU" sz="2400" b="1" dirty="0" smtClean="0">
                <a:solidFill>
                  <a:srgbClr val="FF0000"/>
                </a:solidFill>
              </a:rPr>
              <a:t> район»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908720"/>
            <a:ext cx="7772400" cy="583264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Автономное учреждение здравоохранения МЗ УР «Глазовская межрайонная больница МЗ УР»:</a:t>
            </a:r>
          </a:p>
          <a:p>
            <a:r>
              <a:rPr lang="ru-RU" sz="2000" b="1" dirty="0" smtClean="0"/>
              <a:t>Амбулаторно-поликлиническая сеть для взрослого населения (1 поликлиника, 1 женская консультация, ФАП</a:t>
            </a:r>
            <a:r>
              <a:rPr lang="en-US" sz="2000" b="1" dirty="0" smtClean="0"/>
              <a:t> – 25</a:t>
            </a:r>
            <a:r>
              <a:rPr lang="ru-RU" sz="2000" b="1" dirty="0" smtClean="0"/>
              <a:t>, врачебные амбулатории –</a:t>
            </a:r>
            <a:r>
              <a:rPr lang="en-US" sz="2000" b="1" dirty="0" smtClean="0"/>
              <a:t> 2</a:t>
            </a:r>
            <a:r>
              <a:rPr lang="ru-RU" sz="2000" b="1" dirty="0" smtClean="0"/>
              <a:t>, участковые больницы – 4 на 22 дневные койки и 36 коек сестринского ухода)</a:t>
            </a:r>
          </a:p>
          <a:p>
            <a:r>
              <a:rPr lang="ru-RU" sz="2000" b="1" dirty="0" smtClean="0"/>
              <a:t>Амбулаторно-поликлиническая сеть для детского населения (1 поликлиника + ФАП</a:t>
            </a:r>
            <a:r>
              <a:rPr lang="en-US" sz="2000" b="1" dirty="0" smtClean="0"/>
              <a:t> – 25</a:t>
            </a:r>
            <a:r>
              <a:rPr lang="ru-RU" sz="2000" b="1" dirty="0" smtClean="0"/>
              <a:t>, врачебные амбулатории –</a:t>
            </a:r>
            <a:r>
              <a:rPr lang="en-US" sz="2000" b="1" dirty="0" smtClean="0"/>
              <a:t> 2</a:t>
            </a:r>
            <a:r>
              <a:rPr lang="ru-RU" sz="2000" b="1" dirty="0" smtClean="0"/>
              <a:t>, участковые больницы – 4 )</a:t>
            </a:r>
          </a:p>
          <a:p>
            <a:pPr lvl="0"/>
            <a:r>
              <a:rPr lang="ru-RU" sz="2000" b="1" dirty="0" smtClean="0"/>
              <a:t>Стационар по 16 профилям - круглосуточные койки – 396, дневного пребывания – 149</a:t>
            </a:r>
          </a:p>
          <a:p>
            <a:pPr lvl="0"/>
            <a:r>
              <a:rPr lang="ru-RU" sz="2000" b="1" dirty="0" smtClean="0"/>
              <a:t>Доступность для населения врачей всех специальностей (урологи, травматологи, кардиологи, неврологи и др.)</a:t>
            </a:r>
          </a:p>
          <a:p>
            <a:pPr lvl="0"/>
            <a:r>
              <a:rPr lang="ru-RU" sz="2000" b="1" dirty="0" smtClean="0"/>
              <a:t>Служба скорой медицинской помощи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иний обелиск">
  <a:themeElements>
    <a:clrScheme name="Синий обелиск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Синий обелиск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Designs\Синий обелиск.pot</Template>
  <TotalTime>4668</TotalTime>
  <Words>1039</Words>
  <Application>Microsoft Office PowerPoint</Application>
  <PresentationFormat>Экран (4:3)</PresentationFormat>
  <Paragraphs>287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Arial Black</vt:lpstr>
      <vt:lpstr>Calibri</vt:lpstr>
      <vt:lpstr>Microsoft New Tai Lue</vt:lpstr>
      <vt:lpstr>Tahoma</vt:lpstr>
      <vt:lpstr>Times New Roman</vt:lpstr>
      <vt:lpstr>Verdana</vt:lpstr>
      <vt:lpstr>Wingdings</vt:lpstr>
      <vt:lpstr>Синий обелиск</vt:lpstr>
      <vt:lpstr>Презентация PowerPoint</vt:lpstr>
      <vt:lpstr>Презентация PowerPoint</vt:lpstr>
      <vt:lpstr>Глазовский район   25 ФАП-ов 2 амбулатории 4 участковые больницы </vt:lpstr>
      <vt:lpstr>Презентация PowerPoint</vt:lpstr>
      <vt:lpstr>Презентация PowerPoint</vt:lpstr>
      <vt:lpstr>Автономное учреждение здравоохранения МЗ УР «Глазовская межрайонная больница МЗ УР»</vt:lpstr>
      <vt:lpstr>Плюсы и минусы объединения ЛПУ</vt:lpstr>
      <vt:lpstr>После реорганизации ЛПУ в МО «Город Глазов»</vt:lpstr>
      <vt:lpstr>После реорганизации ЛПУ в МО «Глазовский район»</vt:lpstr>
      <vt:lpstr>Презентация PowerPoint</vt:lpstr>
      <vt:lpstr>Презентация PowerPoint</vt:lpstr>
      <vt:lpstr>Маршрутизация пациентов</vt:lpstr>
      <vt:lpstr>Презентация PowerPoint</vt:lpstr>
      <vt:lpstr> Динамика изменения  роста средней заработной платы </vt:lpstr>
      <vt:lpstr>После реорганизации ЛПУ будут созданы:</vt:lpstr>
      <vt:lpstr>После реорганизации ЛПУ будут освобождены:</vt:lpstr>
      <vt:lpstr>Экономическая эффективность  создания единого ЛПУ</vt:lpstr>
      <vt:lpstr>Экономическая эффективность  создания единого ЛПУ</vt:lpstr>
      <vt:lpstr>Спасибо 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эффективности использования основных ресурсов</dc:title>
  <dc:creator>ProkSA</dc:creator>
  <cp:lastModifiedBy>Note2</cp:lastModifiedBy>
  <cp:revision>351</cp:revision>
  <dcterms:modified xsi:type="dcterms:W3CDTF">2016-01-22T12:50:54Z</dcterms:modified>
</cp:coreProperties>
</file>